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-59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24999999999999"/>
          <c:y val="0.12737000000000001"/>
          <c:w val="0.46109"/>
          <c:h val="0.61126000000000003"/>
        </c:manualLayout>
      </c:layout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ED7D31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A5A5A5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rgbClr val="5B9BD5"/>
              </a:solidFill>
              <a:ln>
                <a:noFill/>
              </a:ln>
            </c:spPr>
          </c:dPt>
          <c:dPt>
            <c:idx val="5"/>
            <c:bubble3D val="0"/>
            <c:spPr>
              <a:solidFill>
                <a:srgbClr val="70AD47"/>
              </a:solidFill>
              <a:ln>
                <a:noFill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 b="1" strike="noStrike" spc="0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ru-RU"/>
                      <a:t>24,9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200" b="1" strike="noStrike" spc="0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ru-RU"/>
                      <a:t>10,7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200" b="1" strike="noStrike" spc="0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ru-RU"/>
                      <a:t>23,6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200" b="1" strike="noStrike" spc="0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ru-RU"/>
                      <a:t>19,6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200" b="1" strike="noStrike" spc="0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ru-RU"/>
                      <a:t>3,2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</c:dLbl>
            <c:dLbl>
              <c:idx val="5"/>
              <c:layout>
                <c:manualLayout>
                  <c:x val="1.97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200" b="1" strike="noStrike" spc="0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ru-RU"/>
                      <a:t>18,0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strike="noStrike" spc="0">
                    <a:solidFill>
                      <a:srgbClr val="FFFFFF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</c:dLbls>
          <c:cat>
            <c:strRef>
              <c:f>categories</c:f>
              <c:strCache>
                <c:ptCount val="6"/>
                <c:pt idx="0">
                  <c:v>Социально-гуманитарная</c:v>
                </c:pt>
                <c:pt idx="1">
                  <c:v>Естественнонаучная</c:v>
                </c:pt>
                <c:pt idx="2">
                  <c:v>Художественная</c:v>
                </c:pt>
                <c:pt idx="3">
                  <c:v>Физкультурно-спортивная</c:v>
                </c:pt>
                <c:pt idx="4">
                  <c:v>Туристско-краеведческая</c:v>
                </c:pt>
                <c:pt idx="5">
                  <c:v>Техническая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43.6</c:v>
                </c:pt>
                <c:pt idx="1">
                  <c:v>19.600000000000001</c:v>
                </c:pt>
                <c:pt idx="2">
                  <c:v>36.74</c:v>
                </c:pt>
                <c:pt idx="3">
                  <c:v>39.4</c:v>
                </c:pt>
                <c:pt idx="4">
                  <c:v>7.3</c:v>
                </c:pt>
                <c:pt idx="5">
                  <c:v>20.6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63053000000000003"/>
          <c:y val="0.15679999999999999"/>
          <c:w val="0.35366999999999998"/>
          <c:h val="0.53276999999999997"/>
        </c:manualLayout>
      </c:layout>
      <c:overlay val="0"/>
      <c:spPr>
        <a:solidFill>
          <a:srgbClr val="FFFFFF">
            <a:alpha val="78000"/>
          </a:srgbClr>
        </a:solidFill>
        <a:ln>
          <a:noFill/>
        </a:ln>
      </c:spPr>
      <c:txPr>
        <a:bodyPr/>
        <a:lstStyle/>
        <a:p>
          <a:pPr>
            <a:defRPr sz="1050" b="0" strike="noStrike" spc="0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FAB295-1424-411E-A0BA-0668C11F3391}" type="datetimeFigureOut">
              <a:rPr lang="ru-RU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46DFF2A-2085-45F5-B232-3F7F1C67871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FAB295-1424-411E-A0BA-0668C11F3391}" type="datetimeFigureOut">
              <a:rPr lang="ru-RU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46DFF2A-2085-45F5-B232-3F7F1C67871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FAB295-1424-411E-A0BA-0668C11F3391}" type="datetimeFigureOut">
              <a:rPr lang="ru-RU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46DFF2A-2085-45F5-B232-3F7F1C67871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FAB295-1424-411E-A0BA-0668C11F3391}" type="datetimeFigureOut">
              <a:rPr lang="ru-RU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46DFF2A-2085-45F5-B232-3F7F1C67871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FAB295-1424-411E-A0BA-0668C11F3391}" type="datetimeFigureOut">
              <a:rPr lang="ru-RU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46DFF2A-2085-45F5-B232-3F7F1C67871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FAB295-1424-411E-A0BA-0668C11F3391}" type="datetimeFigureOut">
              <a:rPr lang="ru-RU"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46DFF2A-2085-45F5-B232-3F7F1C67871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FAB295-1424-411E-A0BA-0668C11F3391}" type="datetimeFigureOut">
              <a:rPr lang="ru-RU"/>
              <a:t>29.08.2024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46DFF2A-2085-45F5-B232-3F7F1C67871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FAB295-1424-411E-A0BA-0668C11F3391}" type="datetimeFigureOut">
              <a:rPr lang="ru-RU"/>
              <a:t>29.08.2024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46DFF2A-2085-45F5-B232-3F7F1C67871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FAB295-1424-411E-A0BA-0668C11F3391}" type="datetimeFigureOut">
              <a:rPr lang="ru-RU"/>
              <a:t>29.08.2024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46DFF2A-2085-45F5-B232-3F7F1C67871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FAB295-1424-411E-A0BA-0668C11F3391}" type="datetimeFigureOut">
              <a:rPr lang="ru-RU"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46DFF2A-2085-45F5-B232-3F7F1C67871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FAB295-1424-411E-A0BA-0668C11F3391}" type="datetimeFigureOut">
              <a:rPr lang="ru-RU"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46DFF2A-2085-45F5-B232-3F7F1C67871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FAB295-1424-411E-A0BA-0668C11F3391}" type="datetimeFigureOut">
              <a:rPr lang="ru-RU"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6DFF2A-2085-45F5-B232-3F7F1C678713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5" Type="http://schemas.openxmlformats.org/officeDocument/2006/relationships/hyperlink" Target="https://&#1090;&#1072;&#1083;&#1072;&#1085;&#1090;&#1099;&#1088;&#1086;&#1089;&#1089;&#1080;&#1080;.&#1088;&#1092;/" TargetMode="External"/><Relationship Id="rId10" Type="http://schemas.openxmlformats.org/officeDocument/2006/relationships/image" Target="../media/image17.jpg"/><Relationship Id="rId4" Type="http://schemas.openxmlformats.org/officeDocument/2006/relationships/image" Target="../media/image10.jpg"/><Relationship Id="rId9" Type="http://schemas.openxmlformats.org/officeDocument/2006/relationships/image" Target="../media/image16.jpg"/><Relationship Id="rId1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mao.pfdo.ru/" TargetMode="External"/><Relationship Id="rId7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22.jpg"/><Relationship Id="rId4" Type="http://schemas.openxmlformats.org/officeDocument/2006/relationships/hyperlink" Target="https://lk.gosuslugi.r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0.jpg"/><Relationship Id="rId9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10.jp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28667" y="196207"/>
            <a:ext cx="10154746" cy="48026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0" u="none" strike="noStrike" cap="none" spc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СИСТЕМА ДОПОЛНИТЕЛЬНОГО ОБРАЗОВАНИЯ ДЕТЕЙ  В ЮГРЕ</a:t>
            </a:r>
            <a:r>
              <a:rPr lang="ru-RU" sz="2200" b="1" i="0" u="none" strike="noStrike" cap="none" spc="0" baseline="3000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*</a:t>
            </a:r>
            <a:endParaRPr/>
          </a:p>
        </p:txBody>
      </p:sp>
      <p:sp>
        <p:nvSpPr>
          <p:cNvPr id="79" name="CustomShape 8"/>
          <p:cNvSpPr/>
          <p:nvPr/>
        </p:nvSpPr>
        <p:spPr bwMode="auto">
          <a:xfrm>
            <a:off x="591315" y="1527501"/>
            <a:ext cx="3827377" cy="578039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0" u="none" strike="noStrike" cap="none" spc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ДОЛЯ ДЕТЕЙ, ОХВАЧЕННЫХ ДОД, </a:t>
            </a:r>
            <a:br>
              <a:rPr lang="ru-RU" sz="1600" b="1" i="0" u="none" strike="noStrike" cap="none" spc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ru-RU" sz="1600" b="1" i="0" u="none" strike="noStrike" cap="none" spc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В РАЗРЕЗЕ НАПРАВЛЕННОСТЕЙ (%)</a:t>
            </a:r>
            <a:endParaRPr lang="ru-RU" sz="1600" b="1" i="0" u="none" strike="noStrike" cap="none" spc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82" name="Группа 81"/>
          <p:cNvGrpSpPr/>
          <p:nvPr/>
        </p:nvGrpSpPr>
        <p:grpSpPr bwMode="auto">
          <a:xfrm>
            <a:off x="4044615" y="753954"/>
            <a:ext cx="3873393" cy="738665"/>
            <a:chOff x="0" y="-9272"/>
            <a:chExt cx="3873393" cy="596220"/>
          </a:xfrm>
        </p:grpSpPr>
        <p:sp>
          <p:nvSpPr>
            <p:cNvPr id="83" name="Прямоугольник: скругленные углы 82"/>
            <p:cNvSpPr/>
            <p:nvPr/>
          </p:nvSpPr>
          <p:spPr bwMode="auto">
            <a:xfrm>
              <a:off x="0" y="0"/>
              <a:ext cx="3873393" cy="517655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4" name="TextBox 83"/>
            <p:cNvSpPr txBox="1"/>
            <p:nvPr/>
          </p:nvSpPr>
          <p:spPr bwMode="auto">
            <a:xfrm>
              <a:off x="1001916" y="-9272"/>
              <a:ext cx="2871477" cy="596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>
                  <a:solidFill>
                    <a:schemeClr val="bg1"/>
                  </a:solidFill>
                </a:rPr>
                <a:t>детей с ОВЗ и детей-инвалидов охвачено дополнительным образованием</a:t>
              </a:r>
              <a:endParaRPr sz="1400"/>
            </a:p>
          </p:txBody>
        </p:sp>
      </p:grpSp>
      <p:grpSp>
        <p:nvGrpSpPr>
          <p:cNvPr id="86" name="Группа 85"/>
          <p:cNvGrpSpPr/>
          <p:nvPr/>
        </p:nvGrpSpPr>
        <p:grpSpPr bwMode="auto">
          <a:xfrm>
            <a:off x="591315" y="758686"/>
            <a:ext cx="4455216" cy="738664"/>
            <a:chOff x="0" y="-16957"/>
            <a:chExt cx="4455216" cy="592954"/>
          </a:xfrm>
        </p:grpSpPr>
        <p:sp>
          <p:nvSpPr>
            <p:cNvPr id="87" name="Прямоугольник: скругленные углы 86"/>
            <p:cNvSpPr/>
            <p:nvPr/>
          </p:nvSpPr>
          <p:spPr bwMode="auto">
            <a:xfrm>
              <a:off x="0" y="0"/>
              <a:ext cx="3273828" cy="503286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8" name="TextBox 87"/>
            <p:cNvSpPr txBox="1"/>
            <p:nvPr/>
          </p:nvSpPr>
          <p:spPr bwMode="auto">
            <a:xfrm>
              <a:off x="838569" y="-16957"/>
              <a:ext cx="2614731" cy="592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>
                  <a:solidFill>
                    <a:schemeClr val="bg1"/>
                  </a:solidFill>
                </a:rPr>
                <a:t>детей от 5 до 18 лет охвачены дополнительным образованием</a:t>
              </a:r>
              <a:endParaRPr sz="1400"/>
            </a:p>
          </p:txBody>
        </p:sp>
        <p:sp>
          <p:nvSpPr>
            <p:cNvPr id="89" name="TextBox 88"/>
            <p:cNvSpPr txBox="1"/>
            <p:nvPr/>
          </p:nvSpPr>
          <p:spPr bwMode="auto">
            <a:xfrm>
              <a:off x="31593" y="32257"/>
              <a:ext cx="1008065" cy="518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b="1">
                  <a:solidFill>
                    <a:schemeClr val="bg1"/>
                  </a:solidFill>
                </a:rPr>
                <a:t>244,5 тыс</a:t>
              </a:r>
              <a:endParaRPr/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3447151" y="16305"/>
              <a:ext cx="1008065" cy="51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b="1">
                  <a:solidFill>
                    <a:schemeClr val="bg1"/>
                  </a:solidFill>
                </a:rPr>
                <a:t>12,4</a:t>
              </a:r>
              <a:endParaRPr/>
            </a:p>
            <a:p>
              <a:pPr algn="ctr">
                <a:defRPr/>
              </a:pPr>
              <a:r>
                <a:rPr lang="ru-RU" b="1">
                  <a:solidFill>
                    <a:schemeClr val="bg1"/>
                  </a:solidFill>
                </a:rPr>
                <a:t> тыс</a:t>
              </a:r>
              <a:endParaRPr/>
            </a:p>
          </p:txBody>
        </p:sp>
      </p:grpSp>
      <p:grpSp>
        <p:nvGrpSpPr>
          <p:cNvPr id="90" name="Группа 89"/>
          <p:cNvGrpSpPr/>
          <p:nvPr/>
        </p:nvGrpSpPr>
        <p:grpSpPr bwMode="auto">
          <a:xfrm>
            <a:off x="8039884" y="765442"/>
            <a:ext cx="3621495" cy="677050"/>
            <a:chOff x="-93432" y="0"/>
            <a:chExt cx="3621495" cy="546487"/>
          </a:xfrm>
        </p:grpSpPr>
        <p:sp>
          <p:nvSpPr>
            <p:cNvPr id="91" name="Прямоугольник: скругленные углы 90"/>
            <p:cNvSpPr/>
            <p:nvPr/>
          </p:nvSpPr>
          <p:spPr bwMode="auto">
            <a:xfrm>
              <a:off x="1941" y="0"/>
              <a:ext cx="3367696" cy="517654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878846" y="66361"/>
              <a:ext cx="2649217" cy="422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>
                  <a:solidFill>
                    <a:schemeClr val="bg1"/>
                  </a:solidFill>
                </a:rPr>
                <a:t>детей от 5 до 18 лет обучаются </a:t>
              </a:r>
              <a:endParaRPr/>
            </a:p>
            <a:p>
              <a:pPr>
                <a:defRPr/>
              </a:pPr>
              <a:r>
                <a:rPr lang="ru-RU" sz="1400">
                  <a:solidFill>
                    <a:schemeClr val="bg1"/>
                  </a:solidFill>
                </a:rPr>
                <a:t>по социальным сертификатам</a:t>
              </a:r>
              <a:endParaRPr sz="1400"/>
            </a:p>
          </p:txBody>
        </p:sp>
        <p:sp>
          <p:nvSpPr>
            <p:cNvPr id="93" name="TextBox 92"/>
            <p:cNvSpPr txBox="1"/>
            <p:nvPr/>
          </p:nvSpPr>
          <p:spPr bwMode="auto">
            <a:xfrm>
              <a:off x="-93432" y="24796"/>
              <a:ext cx="1345119" cy="52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b="1">
                  <a:solidFill>
                    <a:schemeClr val="bg1"/>
                  </a:solidFill>
                </a:rPr>
                <a:t>44,1 </a:t>
              </a:r>
            </a:p>
            <a:p>
              <a:pPr algn="ctr">
                <a:defRPr/>
              </a:pPr>
              <a:r>
                <a:rPr lang="ru-RU" b="1">
                  <a:solidFill>
                    <a:schemeClr val="bg1"/>
                  </a:solidFill>
                </a:rPr>
                <a:t>тыс</a:t>
              </a:r>
              <a:endParaRPr b="1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468783038" name="Диаграмма 1468783037"/>
          <p:cNvGraphicFramePr>
            <a:graphicFrameLocks/>
          </p:cNvGraphicFramePr>
          <p:nvPr/>
        </p:nvGraphicFramePr>
        <p:xfrm>
          <a:off x="-8433" y="2000979"/>
          <a:ext cx="4833977" cy="274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5" name="TextBox 94"/>
          <p:cNvSpPr txBox="1"/>
          <p:nvPr/>
        </p:nvSpPr>
        <p:spPr bwMode="auto">
          <a:xfrm>
            <a:off x="6192418" y="2254849"/>
            <a:ext cx="2614718" cy="884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50000"/>
                  </a:schemeClr>
                </a:solidFill>
              </a:rPr>
              <a:t>11 056 </a:t>
            </a:r>
            <a:r>
              <a:rPr lang="ru-RU" sz="1400" b="1" i="0" u="none" strike="noStrike" cap="none" spc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новых мест дополнительного образования детей</a:t>
            </a:r>
            <a:endParaRPr/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40784" y="2353530"/>
            <a:ext cx="705303" cy="566971"/>
          </a:xfrm>
          <a:prstGeom prst="rect">
            <a:avLst/>
          </a:prstGeom>
        </p:spPr>
      </p:pic>
      <p:cxnSp>
        <p:nvCxnSpPr>
          <p:cNvPr id="98" name="Прямая соединительная линия 97"/>
          <p:cNvCxnSpPr>
            <a:cxnSpLocks/>
          </p:cNvCxnSpPr>
          <p:nvPr/>
        </p:nvCxnSpPr>
        <p:spPr bwMode="auto">
          <a:xfrm>
            <a:off x="5187905" y="1621766"/>
            <a:ext cx="0" cy="4942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 bwMode="auto">
          <a:xfrm>
            <a:off x="6206039" y="3429000"/>
            <a:ext cx="2364642" cy="45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50000"/>
                  </a:schemeClr>
                </a:solidFill>
              </a:rPr>
              <a:t>79 </a:t>
            </a:r>
            <a:r>
              <a:rPr lang="ru-RU" sz="1400" b="1" i="0" u="none" strike="noStrike" cap="none" spc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Центров «Точка роста»</a:t>
            </a:r>
            <a:endParaRPr/>
          </a:p>
        </p:txBody>
      </p:sp>
      <p:pic>
        <p:nvPicPr>
          <p:cNvPr id="100" name="Picture 2" descr="Picture background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426015" y="3536680"/>
            <a:ext cx="780026" cy="364012"/>
          </a:xfrm>
          <a:prstGeom prst="rect">
            <a:avLst/>
          </a:prstGeom>
          <a:noFill/>
        </p:spPr>
      </p:pic>
      <p:grpSp>
        <p:nvGrpSpPr>
          <p:cNvPr id="101" name="Группа 100"/>
          <p:cNvGrpSpPr/>
          <p:nvPr/>
        </p:nvGrpSpPr>
        <p:grpSpPr bwMode="auto">
          <a:xfrm>
            <a:off x="5426014" y="4251831"/>
            <a:ext cx="2889500" cy="815793"/>
            <a:chOff x="0" y="0"/>
            <a:chExt cx="2889500" cy="815793"/>
          </a:xfrm>
        </p:grpSpPr>
        <p:sp>
          <p:nvSpPr>
            <p:cNvPr id="102" name="TextBox 101"/>
            <p:cNvSpPr txBox="1"/>
            <p:nvPr/>
          </p:nvSpPr>
          <p:spPr bwMode="auto">
            <a:xfrm>
              <a:off x="840240" y="0"/>
              <a:ext cx="2049260" cy="670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chemeClr val="accent5">
                      <a:lumMod val="50000"/>
                    </a:schemeClr>
                  </a:solidFill>
                </a:rPr>
                <a:t>5 </a:t>
              </a:r>
              <a:r>
                <a:rPr lang="ru-RU" sz="1400" b="1" i="0" u="none" strike="noStrike" cap="none" spc="0">
                  <a:solidFill>
                    <a:schemeClr val="accent5">
                      <a:lumMod val="50000"/>
                    </a:schemeClr>
                  </a:solidFill>
                  <a:latin typeface="Calibri"/>
                  <a:ea typeface="Calibri"/>
                  <a:cs typeface="Calibri"/>
                </a:rPr>
                <a:t>Центров цифрового образования «IT-куб»</a:t>
              </a:r>
              <a:endParaRPr/>
            </a:p>
          </p:txBody>
        </p:sp>
        <p:pic>
          <p:nvPicPr>
            <p:cNvPr id="103" name="Picture 7"/>
            <p:cNvPicPr>
              <a:picLocks noChangeAspect="1" noChangeArrowheads="1"/>
            </p:cNvPicPr>
            <p:nvPr/>
          </p:nvPicPr>
          <p:blipFill>
            <a:blip r:embed="rId5"/>
            <a:stretch/>
          </p:blipFill>
          <p:spPr bwMode="auto">
            <a:xfrm>
              <a:off x="0" y="39107"/>
              <a:ext cx="776685" cy="77668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104" name="TextBox 103"/>
          <p:cNvSpPr txBox="1"/>
          <p:nvPr/>
        </p:nvSpPr>
        <p:spPr bwMode="auto">
          <a:xfrm>
            <a:off x="6261786" y="5284238"/>
            <a:ext cx="2345481" cy="670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50000"/>
                  </a:schemeClr>
                </a:solidFill>
              </a:rPr>
              <a:t>11 </a:t>
            </a:r>
            <a:r>
              <a:rPr lang="ru-RU" sz="1400" b="1" i="0" u="none" strike="noStrike" cap="none" spc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технопарков «Кванториум»</a:t>
            </a:r>
            <a:endParaRPr/>
          </a:p>
        </p:txBody>
      </p: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5458659" y="5284238"/>
            <a:ext cx="753210" cy="75321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6" name="TextBox 105"/>
          <p:cNvSpPr txBox="1"/>
          <p:nvPr/>
        </p:nvSpPr>
        <p:spPr bwMode="auto">
          <a:xfrm>
            <a:off x="10041746" y="5194251"/>
            <a:ext cx="2583702" cy="1158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u="none" strike="noStrike" cap="none" spc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Региональный центр выявления, поддержки и развития способностей и талантов у детей и </a:t>
            </a:r>
            <a:endParaRPr/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u="none" strike="noStrike" cap="none" spc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молодежи</a:t>
            </a:r>
            <a:endParaRPr lang="ru-RU" sz="1400" b="1" i="0" u="none" strike="noStrike" cap="none" spc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7" name="Picture 6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8852373" y="5194251"/>
            <a:ext cx="1110163" cy="97965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08" name="Группа 107"/>
          <p:cNvGrpSpPr/>
          <p:nvPr/>
        </p:nvGrpSpPr>
        <p:grpSpPr bwMode="auto">
          <a:xfrm>
            <a:off x="8896829" y="4058631"/>
            <a:ext cx="3332833" cy="976349"/>
            <a:chOff x="0" y="0"/>
            <a:chExt cx="3332833" cy="976349"/>
          </a:xfrm>
        </p:grpSpPr>
        <p:sp>
          <p:nvSpPr>
            <p:cNvPr id="109" name="TextBox 108"/>
            <p:cNvSpPr txBox="1"/>
            <p:nvPr/>
          </p:nvSpPr>
          <p:spPr bwMode="auto">
            <a:xfrm>
              <a:off x="1144917" y="122234"/>
              <a:ext cx="2187915" cy="731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i="0" u="none" strike="noStrike" cap="none" spc="0">
                  <a:solidFill>
                    <a:schemeClr val="accent5">
                      <a:lumMod val="50000"/>
                    </a:schemeClr>
                  </a:solidFill>
                  <a:latin typeface="Calibri"/>
                  <a:ea typeface="Calibri"/>
                  <a:cs typeface="Calibri"/>
                </a:rPr>
                <a:t>Экостанция,</a:t>
              </a:r>
              <a:endParaRPr sz="1400" b="1" i="0" u="none" strike="noStrike" cap="none" spc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endParaRPr>
            </a:p>
            <a:p>
              <a:pPr marL="0" marR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i="0" u="none" strike="noStrike" cap="none" spc="0">
                  <a:solidFill>
                    <a:schemeClr val="accent5">
                      <a:lumMod val="50000"/>
                    </a:schemeClr>
                  </a:solidFill>
                  <a:latin typeface="Calibri"/>
                  <a:ea typeface="Calibri"/>
                  <a:cs typeface="Calibri"/>
                </a:rPr>
                <a:t>Центр детско-юношеского туризма</a:t>
              </a:r>
              <a:endParaRPr sz="1400" b="1" i="0" u="none" strike="noStrike" cap="none" spc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110" name="Picture 3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0" y="0"/>
              <a:ext cx="976349" cy="976349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111" name="TextBox 110"/>
          <p:cNvSpPr txBox="1"/>
          <p:nvPr/>
        </p:nvSpPr>
        <p:spPr bwMode="auto">
          <a:xfrm>
            <a:off x="10104493" y="3322319"/>
            <a:ext cx="1805152" cy="670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50000"/>
                  </a:schemeClr>
                </a:solidFill>
              </a:rPr>
              <a:t>106</a:t>
            </a:r>
            <a:endParaRPr/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u="none" strike="noStrike" cap="none" spc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школьных театров</a:t>
            </a:r>
            <a:endParaRPr/>
          </a:p>
        </p:txBody>
      </p:sp>
      <p:pic>
        <p:nvPicPr>
          <p:cNvPr id="112" name="Google Shape;192;p19"/>
          <p:cNvPicPr/>
          <p:nvPr/>
        </p:nvPicPr>
        <p:blipFill>
          <a:blip r:embed="rId9"/>
          <a:stretch/>
        </p:blipFill>
        <p:spPr bwMode="auto">
          <a:xfrm>
            <a:off x="8987644" y="3146573"/>
            <a:ext cx="869128" cy="85213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TextBox 112"/>
          <p:cNvSpPr txBox="1"/>
          <p:nvPr/>
        </p:nvSpPr>
        <p:spPr bwMode="auto">
          <a:xfrm>
            <a:off x="10041746" y="2262292"/>
            <a:ext cx="2280289" cy="884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50000"/>
                  </a:schemeClr>
                </a:solidFill>
              </a:rPr>
              <a:t>323</a:t>
            </a:r>
            <a:endParaRPr/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u="none" strike="noStrike" cap="none" spc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школьных спортивных </a:t>
            </a:r>
            <a:br>
              <a:rPr lang="ru-RU" sz="1400" b="1" i="0" u="none" strike="noStrike" cap="none" spc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ru-RU" sz="1400" b="1" i="0" u="none" strike="noStrike" cap="none" spc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клуба</a:t>
            </a:r>
            <a:endParaRPr lang="ru-RU" sz="1400" b="1" i="0" u="none" strike="noStrike" cap="none" spc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14" name="Picture 5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>
            <a:off x="9093103" y="2262292"/>
            <a:ext cx="658209" cy="65820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5" name="CustomShape 8"/>
          <p:cNvSpPr/>
          <p:nvPr/>
        </p:nvSpPr>
        <p:spPr bwMode="auto">
          <a:xfrm>
            <a:off x="5591695" y="1527501"/>
            <a:ext cx="6067487" cy="829543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0" u="none" strike="noStrike" cap="none" spc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НОВАЯ ИНФРАСТРУКТУРА ДОПОЛНИТЕЛЬНОГО ОБРАЗОВАНИЯ </a:t>
            </a:r>
            <a:br>
              <a:rPr lang="ru-RU" sz="1600" b="1" i="0" u="none" strike="noStrike" cap="none" spc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ru-RU" sz="1600" b="1" i="0" u="none" strike="noStrike" cap="none" spc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В 2019-2024 ГОДАХ ЗА СЧЕТ СРЕДСТВ НАЦПРОЕКТА «ОБРАЗОВАНИЕ»</a:t>
            </a:r>
            <a:endParaRPr sz="1600" b="1" i="0" u="none" strike="noStrike" cap="none" spc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714207635" name="Picture 2" descr="Герб Ханты-Мансийского автономного округа — Югры — Википедия"/>
          <p:cNvPicPr>
            <a:picLocks noChangeAspect="1" noChangeArrowheads="1"/>
          </p:cNvPicPr>
          <p:nvPr/>
        </p:nvPicPr>
        <p:blipFill>
          <a:blip r:embed="rId11"/>
          <a:stretch/>
        </p:blipFill>
        <p:spPr bwMode="auto">
          <a:xfrm>
            <a:off x="268828" y="30272"/>
            <a:ext cx="708162" cy="646198"/>
          </a:xfrm>
          <a:prstGeom prst="rect">
            <a:avLst/>
          </a:prstGeom>
          <a:noFill/>
        </p:spPr>
      </p:pic>
      <p:pic>
        <p:nvPicPr>
          <p:cNvPr id="54402396" name="Picture 2" descr="Герб Ханты-Мансийского автономного округа — Югры — Википедия"/>
          <p:cNvPicPr>
            <a:picLocks noChangeAspect="1" noChangeArrowheads="1"/>
          </p:cNvPicPr>
          <p:nvPr/>
        </p:nvPicPr>
        <p:blipFill>
          <a:blip r:embed="rId12"/>
          <a:stretch/>
        </p:blipFill>
        <p:spPr bwMode="auto">
          <a:xfrm>
            <a:off x="11391233" y="30272"/>
            <a:ext cx="708162" cy="646198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 bwMode="auto">
          <a:xfrm>
            <a:off x="268828" y="4093233"/>
            <a:ext cx="49331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0" u="none" strike="noStrike" cap="none" spc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1 014 </a:t>
            </a:r>
            <a:r>
              <a:rPr lang="ru-RU" sz="1400" b="1" i="0" u="none" strike="noStrike" cap="none" spc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организаций реализуют программы дополнительного образования:</a:t>
            </a:r>
            <a:endParaRPr lang="ru-RU" sz="1400" b="1" i="0" u="none" strike="noStrike" cap="none" spc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  <a:p>
            <a:pPr marL="342900" marR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lain" startAt="39"/>
              <a:defRPr/>
            </a:pPr>
            <a:r>
              <a:rPr lang="ru-RU" sz="1400" b="1" i="0" u="none" strike="noStrike" cap="none" spc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организаций дополнительного образования </a:t>
            </a:r>
            <a:endParaRPr lang="ru-RU" sz="1400" b="1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61    спортивная школа</a:t>
            </a:r>
            <a:endParaRPr/>
          </a:p>
          <a:p>
            <a:pPr>
              <a:defRPr/>
            </a:pPr>
            <a:r>
              <a:rPr lang="ru-RU" sz="1400" b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47   детских школ искусств и музыкальных школ</a:t>
            </a:r>
            <a:endParaRPr/>
          </a:p>
          <a:p>
            <a:pPr>
              <a:defRPr/>
            </a:pPr>
            <a:r>
              <a:rPr lang="ru-RU" sz="1400" b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245  частных центров дополнительного образования </a:t>
            </a:r>
            <a:endParaRPr/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275  детских садов</a:t>
            </a:r>
            <a:endParaRPr/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323  школы </a:t>
            </a:r>
            <a:endParaRPr/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19    колледжей 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5      ВУЗов </a:t>
            </a:r>
            <a:endParaRPr/>
          </a:p>
        </p:txBody>
      </p:sp>
      <p:sp>
        <p:nvSpPr>
          <p:cNvPr id="1612984210" name="TextBox 1612984209"/>
          <p:cNvSpPr txBox="1"/>
          <p:nvPr/>
        </p:nvSpPr>
        <p:spPr bwMode="auto">
          <a:xfrm>
            <a:off x="5886623" y="6412122"/>
            <a:ext cx="5477631" cy="31149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u="none" strike="noStrike" cap="none" spc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*данные по состоянию на 28 августа 2024 года</a:t>
            </a:r>
            <a:endParaRPr sz="1400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2149" t="25186" r="12998" b="25888"/>
          <a:stretch/>
        </p:blipFill>
        <p:spPr bwMode="auto">
          <a:xfrm>
            <a:off x="-38528" y="6635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/>
          <p:cNvSpPr>
            <a:spLocks noGrp="1"/>
          </p:cNvSpPr>
          <p:nvPr>
            <p:ph type="title"/>
          </p:nvPr>
        </p:nvSpPr>
        <p:spPr bwMode="auto">
          <a:xfrm>
            <a:off x="1544352" y="106671"/>
            <a:ext cx="9412209" cy="90577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  <a:latin typeface="Montserrat SemiBold"/>
                <a:ea typeface="+mn-ea"/>
                <a:cs typeface="+mn-cs"/>
              </a:rPr>
              <a:t>Достижения детей и молодежи Югры: 2018-2024</a:t>
            </a:r>
          </a:p>
        </p:txBody>
      </p:sp>
      <p:pic>
        <p:nvPicPr>
          <p:cNvPr id="26" name="Picture 2" descr="Герб Ханты-Мансийского автономного округа — Югры — Википедия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41998"/>
            <a:ext cx="998020" cy="910693"/>
          </a:xfrm>
          <a:prstGeom prst="rect">
            <a:avLst/>
          </a:prstGeom>
          <a:noFill/>
        </p:spPr>
      </p:pic>
      <p:pic>
        <p:nvPicPr>
          <p:cNvPr id="27" name="Picture 2" descr="Герб Ханты-Мансийского автономного округа — Югры — Википедия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1023042" y="30272"/>
            <a:ext cx="1076353" cy="982171"/>
          </a:xfrm>
          <a:prstGeom prst="rect">
            <a:avLst/>
          </a:prstGeom>
          <a:noFill/>
        </p:spPr>
      </p:pic>
      <p:sp>
        <p:nvSpPr>
          <p:cNvPr id="28" name="Google Shape;49;p15"/>
          <p:cNvSpPr txBox="1"/>
          <p:nvPr/>
        </p:nvSpPr>
        <p:spPr bwMode="auto">
          <a:xfrm>
            <a:off x="403423" y="5712170"/>
            <a:ext cx="2038326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  <a:lvl2pPr marL="914400" marR="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2pPr>
            <a:lvl3pPr marL="1371600" marR="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3pPr>
            <a:lvl4pPr marL="1828800" marR="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4pPr>
            <a:lvl5pPr marL="2286000" marR="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5pPr>
            <a:lvl6pPr marL="2743200" marR="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6pPr>
            <a:lvl7pPr marL="3200400" marR="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7pPr>
            <a:lvl8pPr marL="3657600" marR="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8pPr>
            <a:lvl9pPr marL="4114800" marR="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9pPr>
          </a:lstStyle>
          <a:p>
            <a:pPr marL="0" indent="0">
              <a:defRPr/>
            </a:pPr>
            <a:r>
              <a:rPr lang="ru-RU" sz="1500">
                <a:solidFill>
                  <a:srgbClr val="002060"/>
                </a:solidFill>
                <a:latin typeface="Montserrat SemiBold"/>
              </a:rPr>
              <a:t>Конференция молодых ученых «Шаг в будущее»</a:t>
            </a:r>
            <a:endParaRPr/>
          </a:p>
        </p:txBody>
      </p:sp>
      <p:sp>
        <p:nvSpPr>
          <p:cNvPr id="29" name="Google Shape;49;p15"/>
          <p:cNvSpPr txBox="1"/>
          <p:nvPr/>
        </p:nvSpPr>
        <p:spPr bwMode="auto">
          <a:xfrm>
            <a:off x="394372" y="4476387"/>
            <a:ext cx="2780907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  <a:lvl2pPr marL="914400" marR="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2pPr>
            <a:lvl3pPr marL="1371600" marR="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3pPr>
            <a:lvl4pPr marL="1828800" marR="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4pPr>
            <a:lvl5pPr marL="2286000" marR="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5pPr>
            <a:lvl6pPr marL="2743200" marR="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6pPr>
            <a:lvl7pPr marL="3200400" marR="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7pPr>
            <a:lvl8pPr marL="3657600" marR="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8pPr>
            <a:lvl9pPr marL="4114800" marR="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9pPr>
          </a:lstStyle>
          <a:p>
            <a:pPr marL="0" indent="0">
              <a:defRPr/>
            </a:pPr>
            <a:r>
              <a:rPr lang="ru-RU" sz="1500">
                <a:solidFill>
                  <a:srgbClr val="002060"/>
                </a:solidFill>
                <a:latin typeface="Montserrat SemiBold"/>
              </a:rPr>
              <a:t>Конкурс «Интеллектуально-творческий </a:t>
            </a:r>
            <a:endParaRPr/>
          </a:p>
          <a:p>
            <a:pPr marL="0" indent="0">
              <a:defRPr/>
            </a:pPr>
            <a:r>
              <a:rPr lang="ru-RU" sz="1500">
                <a:solidFill>
                  <a:srgbClr val="002060"/>
                </a:solidFill>
                <a:latin typeface="Montserrat SemiBold"/>
              </a:rPr>
              <a:t>потенциал России»</a:t>
            </a:r>
            <a:endParaRPr/>
          </a:p>
        </p:txBody>
      </p:sp>
      <p:sp>
        <p:nvSpPr>
          <p:cNvPr id="30" name="Google Shape;49;p15"/>
          <p:cNvSpPr txBox="1"/>
          <p:nvPr/>
        </p:nvSpPr>
        <p:spPr bwMode="auto">
          <a:xfrm>
            <a:off x="422723" y="952691"/>
            <a:ext cx="6217443" cy="57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>
                <a:solidFill>
                  <a:srgbClr val="002060"/>
                </a:solidFill>
                <a:latin typeface="Montserrat SemiBold"/>
              </a:rPr>
              <a:t>Мероприятия федерального перечня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6797869" y="4154431"/>
            <a:ext cx="2164324" cy="92332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defRPr/>
            </a:pPr>
            <a:r>
              <a:rPr lang="ru-RU" sz="3700" b="1">
                <a:solidFill>
                  <a:srgbClr val="002060"/>
                </a:solidFill>
                <a:latin typeface="Montserrat"/>
                <a:cs typeface="Times New Roman"/>
              </a:rPr>
              <a:t>36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  <a:cs typeface="Times New Roman"/>
              </a:rPr>
              <a:t>человек</a:t>
            </a:r>
            <a:endParaRPr/>
          </a:p>
        </p:txBody>
      </p:sp>
      <p:sp>
        <p:nvSpPr>
          <p:cNvPr id="32" name="TextBox 31"/>
          <p:cNvSpPr txBox="1"/>
          <p:nvPr/>
        </p:nvSpPr>
        <p:spPr bwMode="auto">
          <a:xfrm>
            <a:off x="3531445" y="1780496"/>
            <a:ext cx="1362604" cy="92332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defRPr/>
            </a:pPr>
            <a:r>
              <a:rPr lang="ru-RU" sz="3700" b="1">
                <a:solidFill>
                  <a:srgbClr val="002060"/>
                </a:solidFill>
                <a:latin typeface="Montserrat"/>
                <a:cs typeface="Times New Roman"/>
              </a:rPr>
              <a:t>299</a:t>
            </a:r>
            <a:endParaRPr/>
          </a:p>
          <a:p>
            <a:pPr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  <a:cs typeface="Times New Roman"/>
              </a:rPr>
              <a:t>человек</a:t>
            </a:r>
            <a:endParaRPr/>
          </a:p>
        </p:txBody>
      </p:sp>
      <p:pic>
        <p:nvPicPr>
          <p:cNvPr id="33" name="Picture 2" descr="Всероссийская олимпиада школьников — Центр развития талантов &quot;Аврора&quot;  Республика Башкортостан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73605" y="1584833"/>
            <a:ext cx="2703805" cy="1463623"/>
          </a:xfrm>
          <a:prstGeom prst="rect">
            <a:avLst/>
          </a:prstGeom>
          <a:noFill/>
        </p:spPr>
      </p:pic>
      <p:pic>
        <p:nvPicPr>
          <p:cNvPr id="34" name="Picture 4" descr="Телевидение Олимпийского Комитета России - YouTube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403423" y="3093884"/>
            <a:ext cx="1344716" cy="1344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Google Shape;49;p15"/>
          <p:cNvSpPr txBox="1"/>
          <p:nvPr/>
        </p:nvSpPr>
        <p:spPr bwMode="auto">
          <a:xfrm>
            <a:off x="1748140" y="3196256"/>
            <a:ext cx="1783305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  <a:lvl2pPr marL="914400" marR="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2pPr>
            <a:lvl3pPr marL="1371600" marR="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3pPr>
            <a:lvl4pPr marL="1828800" marR="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4pPr>
            <a:lvl5pPr marL="2286000" marR="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5pPr>
            <a:lvl6pPr marL="2743200" marR="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6pPr>
            <a:lvl7pPr marL="3200400" marR="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7pPr>
            <a:lvl8pPr marL="3657600" marR="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8pPr>
            <a:lvl9pPr marL="4114800" marR="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9pPr>
          </a:lstStyle>
          <a:p>
            <a:pPr marL="0" indent="0">
              <a:defRPr/>
            </a:pPr>
            <a:r>
              <a:rPr lang="ru-RU" sz="1500">
                <a:solidFill>
                  <a:srgbClr val="002060"/>
                </a:solidFill>
                <a:latin typeface="Montserrat SemiBold"/>
              </a:rPr>
              <a:t>Первенства России по олимпийским видам спорта </a:t>
            </a:r>
            <a:endParaRPr/>
          </a:p>
        </p:txBody>
      </p:sp>
      <p:sp>
        <p:nvSpPr>
          <p:cNvPr id="36" name="TextBox 35"/>
          <p:cNvSpPr txBox="1"/>
          <p:nvPr/>
        </p:nvSpPr>
        <p:spPr bwMode="auto">
          <a:xfrm>
            <a:off x="3531445" y="3135247"/>
            <a:ext cx="1362604" cy="92332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defRPr/>
            </a:pPr>
            <a:r>
              <a:rPr lang="ru-RU" sz="3700" b="1">
                <a:solidFill>
                  <a:srgbClr val="002060"/>
                </a:solidFill>
                <a:latin typeface="Montserrat"/>
                <a:cs typeface="Times New Roman"/>
              </a:rPr>
              <a:t>79</a:t>
            </a:r>
            <a:endParaRPr/>
          </a:p>
          <a:p>
            <a:pPr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  <a:cs typeface="Times New Roman"/>
              </a:rPr>
              <a:t>человек</a:t>
            </a:r>
            <a:endParaRPr/>
          </a:p>
        </p:txBody>
      </p: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2265054" y="5126195"/>
            <a:ext cx="1437317" cy="474317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 bwMode="auto">
          <a:xfrm>
            <a:off x="3531445" y="4396640"/>
            <a:ext cx="1362604" cy="92332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defRPr/>
            </a:pPr>
            <a:r>
              <a:rPr lang="ru-RU" sz="3700" b="1">
                <a:solidFill>
                  <a:srgbClr val="002060"/>
                </a:solidFill>
                <a:latin typeface="Montserrat"/>
                <a:cs typeface="Times New Roman"/>
              </a:rPr>
              <a:t>58</a:t>
            </a:r>
            <a:endParaRPr/>
          </a:p>
          <a:p>
            <a:pPr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  <a:cs typeface="Times New Roman"/>
              </a:rPr>
              <a:t>человек</a:t>
            </a:r>
            <a:endParaRPr/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2396031" y="5955085"/>
            <a:ext cx="712161" cy="822547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 bwMode="auto">
          <a:xfrm>
            <a:off x="3485677" y="5772914"/>
            <a:ext cx="1362604" cy="92332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defRPr/>
            </a:pPr>
            <a:r>
              <a:rPr lang="ru-RU" sz="3700" b="1">
                <a:solidFill>
                  <a:srgbClr val="002060"/>
                </a:solidFill>
                <a:latin typeface="Montserrat"/>
                <a:cs typeface="Times New Roman"/>
              </a:rPr>
              <a:t>41</a:t>
            </a:r>
            <a:endParaRPr/>
          </a:p>
          <a:p>
            <a:pPr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  <a:cs typeface="Times New Roman"/>
              </a:rPr>
              <a:t>человек</a:t>
            </a:r>
            <a:endParaRPr/>
          </a:p>
        </p:txBody>
      </p:sp>
      <p:sp>
        <p:nvSpPr>
          <p:cNvPr id="41" name="Google Shape;49;p15"/>
          <p:cNvSpPr txBox="1"/>
          <p:nvPr/>
        </p:nvSpPr>
        <p:spPr bwMode="auto">
          <a:xfrm>
            <a:off x="4672954" y="5534078"/>
            <a:ext cx="2260376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  <a:lvl2pPr marL="914400" marR="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2pPr>
            <a:lvl3pPr marL="1371600" marR="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3pPr>
            <a:lvl4pPr marL="1828800" marR="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4pPr>
            <a:lvl5pPr marL="2286000" marR="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5pPr>
            <a:lvl6pPr marL="2743200" marR="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6pPr>
            <a:lvl7pPr marL="3200400" marR="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7pPr>
            <a:lvl8pPr marL="3657600" marR="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8pPr>
            <a:lvl9pPr marL="4114800" marR="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9pPr>
          </a:lstStyle>
          <a:p>
            <a:pPr marL="0" indent="0">
              <a:defRPr/>
            </a:pPr>
            <a:r>
              <a:rPr lang="ru-RU" sz="1500">
                <a:solidFill>
                  <a:srgbClr val="002060"/>
                </a:solidFill>
                <a:latin typeface="Montserrat SemiBold"/>
              </a:rPr>
              <a:t>Большая перемена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7462379" y="5319969"/>
            <a:ext cx="1362604" cy="92332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defRPr/>
            </a:pPr>
            <a:r>
              <a:rPr lang="ru-RU" sz="3700" b="1">
                <a:solidFill>
                  <a:srgbClr val="002060"/>
                </a:solidFill>
                <a:latin typeface="Montserrat"/>
                <a:cs typeface="Times New Roman"/>
              </a:rPr>
              <a:t>27</a:t>
            </a:r>
          </a:p>
          <a:p>
            <a:pPr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  <a:cs typeface="Times New Roman"/>
              </a:rPr>
              <a:t>человека</a:t>
            </a:r>
            <a:endParaRPr/>
          </a:p>
        </p:txBody>
      </p:sp>
      <p:pic>
        <p:nvPicPr>
          <p:cNvPr id="43" name="Picture 10"/>
          <p:cNvPicPr>
            <a:picLocks noChangeAspect="1" noChangeArrowheads="1"/>
          </p:cNvPicPr>
          <p:nvPr/>
        </p:nvPicPr>
        <p:blipFill>
          <a:blip r:embed="rId9"/>
          <a:srcRect t="162" r="53251" b="1"/>
          <a:stretch/>
        </p:blipFill>
        <p:spPr bwMode="auto">
          <a:xfrm>
            <a:off x="6314907" y="3356013"/>
            <a:ext cx="1147472" cy="734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Google Shape;49;p15"/>
          <p:cNvSpPr txBox="1"/>
          <p:nvPr/>
        </p:nvSpPr>
        <p:spPr bwMode="auto">
          <a:xfrm>
            <a:off x="4743554" y="2934255"/>
            <a:ext cx="2342163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  <a:lvl2pPr marL="914400" marR="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2pPr>
            <a:lvl3pPr marL="1371600" marR="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3pPr>
            <a:lvl4pPr marL="1828800" marR="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4pPr>
            <a:lvl5pPr marL="2286000" marR="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5pPr>
            <a:lvl6pPr marL="2743200" marR="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6pPr>
            <a:lvl7pPr marL="3200400" marR="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7pPr>
            <a:lvl8pPr marL="3657600" marR="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8pPr>
            <a:lvl9pPr marL="4114800" marR="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9pPr>
          </a:lstStyle>
          <a:p>
            <a:pPr marL="0" indent="0">
              <a:defRPr/>
            </a:pPr>
            <a:r>
              <a:rPr lang="ru-RU" sz="1500">
                <a:solidFill>
                  <a:srgbClr val="002060"/>
                </a:solidFill>
                <a:latin typeface="Montserrat SemiBold"/>
              </a:rPr>
              <a:t>Образовательный проект «Энергений»</a:t>
            </a:r>
            <a:endParaRPr/>
          </a:p>
        </p:txBody>
      </p:sp>
      <p:sp>
        <p:nvSpPr>
          <p:cNvPr id="45" name="TextBox 44"/>
          <p:cNvSpPr txBox="1"/>
          <p:nvPr/>
        </p:nvSpPr>
        <p:spPr bwMode="auto">
          <a:xfrm>
            <a:off x="7500091" y="2916912"/>
            <a:ext cx="1362604" cy="92332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defRPr/>
            </a:pPr>
            <a:r>
              <a:rPr lang="ru-RU" sz="3700" b="1">
                <a:solidFill>
                  <a:srgbClr val="002060"/>
                </a:solidFill>
                <a:latin typeface="Montserrat"/>
                <a:cs typeface="Times New Roman"/>
              </a:rPr>
              <a:t>32</a:t>
            </a:r>
            <a:endParaRPr/>
          </a:p>
          <a:p>
            <a:pPr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  <a:cs typeface="Times New Roman"/>
              </a:rPr>
              <a:t>человека</a:t>
            </a:r>
            <a:endParaRPr/>
          </a:p>
        </p:txBody>
      </p:sp>
      <p:sp>
        <p:nvSpPr>
          <p:cNvPr id="46" name="Google Shape;49;p15"/>
          <p:cNvSpPr txBox="1"/>
          <p:nvPr/>
        </p:nvSpPr>
        <p:spPr bwMode="auto">
          <a:xfrm>
            <a:off x="4834570" y="4129264"/>
            <a:ext cx="2370098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  <a:lvl2pPr marL="914400" marR="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2pPr>
            <a:lvl3pPr marL="1371600" marR="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3pPr>
            <a:lvl4pPr marL="1828800" marR="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4pPr>
            <a:lvl5pPr marL="2286000" marR="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5pPr>
            <a:lvl6pPr marL="2743200" marR="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6pPr>
            <a:lvl7pPr marL="3200400" marR="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7pPr>
            <a:lvl8pPr marL="3657600" marR="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8pPr>
            <a:lvl9pPr marL="4114800" marR="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9pPr>
          </a:lstStyle>
          <a:p>
            <a:pPr marL="0" indent="0">
              <a:defRPr/>
            </a:pPr>
            <a:r>
              <a:rPr lang="ru-RU" sz="1500">
                <a:solidFill>
                  <a:srgbClr val="002060"/>
                </a:solidFill>
                <a:latin typeface="Montserrat SemiBold"/>
              </a:rPr>
              <a:t>V Открытый окружной конкурс </a:t>
            </a:r>
            <a:endParaRPr/>
          </a:p>
          <a:p>
            <a:pPr marL="0" indent="0">
              <a:defRPr/>
            </a:pPr>
            <a:r>
              <a:rPr lang="ru-RU" sz="1500">
                <a:solidFill>
                  <a:srgbClr val="002060"/>
                </a:solidFill>
                <a:latin typeface="Montserrat SemiBold"/>
              </a:rPr>
              <a:t>по музыкально-теоретическим дисциплинам</a:t>
            </a:r>
            <a:endParaRPr/>
          </a:p>
        </p:txBody>
      </p:sp>
      <p:sp>
        <p:nvSpPr>
          <p:cNvPr id="47" name="TextBox 46"/>
          <p:cNvSpPr txBox="1"/>
          <p:nvPr/>
        </p:nvSpPr>
        <p:spPr bwMode="auto">
          <a:xfrm>
            <a:off x="9746989" y="1776049"/>
            <a:ext cx="3661688" cy="92332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defRPr/>
            </a:pPr>
            <a:r>
              <a:rPr lang="ru-RU" sz="3700" b="1">
                <a:solidFill>
                  <a:srgbClr val="002060"/>
                </a:solidFill>
                <a:latin typeface="Montserrat"/>
                <a:cs typeface="Times New Roman"/>
              </a:rPr>
              <a:t>24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  <a:cs typeface="Times New Roman"/>
              </a:rPr>
              <a:t>человека</a:t>
            </a:r>
            <a:endParaRPr/>
          </a:p>
        </p:txBody>
      </p:sp>
      <p:pic>
        <p:nvPicPr>
          <p:cNvPr id="48" name="Picture 12" descr="Новый сезон окружного конкурса «Молодой изобретатель Югры». — МБУДО  «Межшкольный учебный комбинат»"/>
          <p:cNvPicPr>
            <a:picLocks noChangeAspect="1" noChangeArrowheads="1"/>
          </p:cNvPicPr>
          <p:nvPr/>
        </p:nvPicPr>
        <p:blipFill>
          <a:blip r:embed="rId10"/>
          <a:srcRect t="45289" r="44537"/>
          <a:stretch/>
        </p:blipFill>
        <p:spPr bwMode="auto">
          <a:xfrm>
            <a:off x="9804758" y="5014558"/>
            <a:ext cx="1258605" cy="697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Google Shape;49;p15"/>
          <p:cNvSpPr txBox="1"/>
          <p:nvPr/>
        </p:nvSpPr>
        <p:spPr bwMode="auto">
          <a:xfrm>
            <a:off x="8926000" y="4279334"/>
            <a:ext cx="2330502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  <a:lvl2pPr marL="914400" marR="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2pPr>
            <a:lvl3pPr marL="1371600" marR="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3pPr>
            <a:lvl4pPr marL="1828800" marR="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4pPr>
            <a:lvl5pPr marL="2286000" marR="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5pPr>
            <a:lvl6pPr marL="2743200" marR="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6pPr>
            <a:lvl7pPr marL="3200400" marR="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7pPr>
            <a:lvl8pPr marL="3657600" marR="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8pPr>
            <a:lvl9pPr marL="4114800" marR="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9pPr>
          </a:lstStyle>
          <a:p>
            <a:pPr marL="0" indent="0">
              <a:defRPr/>
            </a:pPr>
            <a:r>
              <a:rPr lang="ru-RU" sz="1500">
                <a:solidFill>
                  <a:srgbClr val="002060"/>
                </a:solidFill>
                <a:latin typeface="Montserrat SemiBold"/>
              </a:rPr>
              <a:t>Региональный конкурс «Молодой изобретатель Югры» </a:t>
            </a:r>
          </a:p>
        </p:txBody>
      </p:sp>
      <p:sp>
        <p:nvSpPr>
          <p:cNvPr id="50" name="TextBox 49"/>
          <p:cNvSpPr txBox="1"/>
          <p:nvPr/>
        </p:nvSpPr>
        <p:spPr bwMode="auto">
          <a:xfrm>
            <a:off x="9796038" y="4202866"/>
            <a:ext cx="3661688" cy="92332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defRPr/>
            </a:pPr>
            <a:r>
              <a:rPr lang="ru-RU" sz="3700" b="1">
                <a:solidFill>
                  <a:srgbClr val="002060"/>
                </a:solidFill>
                <a:latin typeface="Montserrat"/>
                <a:cs typeface="Times New Roman"/>
              </a:rPr>
              <a:t>17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  <a:cs typeface="Times New Roman"/>
              </a:rPr>
              <a:t>человек</a:t>
            </a:r>
            <a:endParaRPr/>
          </a:p>
        </p:txBody>
      </p:sp>
      <p:sp>
        <p:nvSpPr>
          <p:cNvPr id="51" name="Google Shape;49;p15"/>
          <p:cNvSpPr txBox="1"/>
          <p:nvPr/>
        </p:nvSpPr>
        <p:spPr bwMode="auto">
          <a:xfrm>
            <a:off x="8918216" y="1926355"/>
            <a:ext cx="2165332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  <a:lvl2pPr marL="914400" marR="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2pPr>
            <a:lvl3pPr marL="1371600" marR="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3pPr>
            <a:lvl4pPr marL="1828800" marR="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4pPr>
            <a:lvl5pPr marL="2286000" marR="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5pPr>
            <a:lvl6pPr marL="2743200" marR="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6pPr>
            <a:lvl7pPr marL="3200400" marR="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7pPr>
            <a:lvl8pPr marL="3657600" marR="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8pPr>
            <a:lvl9pPr marL="4114800" marR="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9pPr>
          </a:lstStyle>
          <a:p>
            <a:pPr marL="0" indent="0">
              <a:defRPr/>
            </a:pPr>
            <a:r>
              <a:rPr lang="ru-RU" sz="1500">
                <a:solidFill>
                  <a:srgbClr val="002060"/>
                </a:solidFill>
                <a:latin typeface="Montserrat SemiBold"/>
              </a:rPr>
              <a:t>XI Открытый окружной конкурс «Волшебные клавиши»</a:t>
            </a:r>
            <a:endParaRPr/>
          </a:p>
        </p:txBody>
      </p:sp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11"/>
          <a:stretch/>
        </p:blipFill>
        <p:spPr bwMode="auto">
          <a:xfrm>
            <a:off x="4556050" y="1794806"/>
            <a:ext cx="2460621" cy="820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" name="TextBox 52"/>
          <p:cNvSpPr txBox="1"/>
          <p:nvPr/>
        </p:nvSpPr>
        <p:spPr bwMode="auto">
          <a:xfrm>
            <a:off x="7532980" y="1794806"/>
            <a:ext cx="1362604" cy="92332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defRPr/>
            </a:pPr>
            <a:r>
              <a:rPr lang="ru-RU" sz="3700" b="1">
                <a:solidFill>
                  <a:srgbClr val="002060"/>
                </a:solidFill>
                <a:latin typeface="Montserrat"/>
                <a:cs typeface="Times New Roman"/>
              </a:rPr>
              <a:t>36</a:t>
            </a:r>
          </a:p>
          <a:p>
            <a:pPr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  <a:cs typeface="Times New Roman"/>
              </a:rPr>
              <a:t>человек</a:t>
            </a:r>
            <a:endParaRPr/>
          </a:p>
        </p:txBody>
      </p:sp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12"/>
          <a:stretch/>
        </p:blipFill>
        <p:spPr bwMode="auto">
          <a:xfrm>
            <a:off x="9750262" y="3472057"/>
            <a:ext cx="1279829" cy="73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" name="TextBox 54"/>
          <p:cNvSpPr txBox="1"/>
          <p:nvPr/>
        </p:nvSpPr>
        <p:spPr bwMode="auto">
          <a:xfrm>
            <a:off x="11256502" y="3048456"/>
            <a:ext cx="1362604" cy="92332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defRPr/>
            </a:pPr>
            <a:r>
              <a:rPr lang="ru-RU" sz="3700" b="1">
                <a:solidFill>
                  <a:srgbClr val="002060"/>
                </a:solidFill>
                <a:latin typeface="Montserrat"/>
                <a:cs typeface="Times New Roman"/>
              </a:rPr>
              <a:t>18</a:t>
            </a:r>
          </a:p>
          <a:p>
            <a:pPr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  <a:cs typeface="Times New Roman"/>
              </a:rPr>
              <a:t>человек</a:t>
            </a:r>
            <a:endParaRPr/>
          </a:p>
        </p:txBody>
      </p:sp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13"/>
          <a:stretch/>
        </p:blipFill>
        <p:spPr bwMode="auto">
          <a:xfrm>
            <a:off x="8630507" y="5712169"/>
            <a:ext cx="2171470" cy="1161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" name="TextBox 57"/>
          <p:cNvSpPr txBox="1"/>
          <p:nvPr/>
        </p:nvSpPr>
        <p:spPr bwMode="auto">
          <a:xfrm>
            <a:off x="10719169" y="5781633"/>
            <a:ext cx="1362604" cy="92332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>
              <a:defRPr/>
            </a:pPr>
            <a:r>
              <a:rPr lang="ru-RU" sz="3700" b="1">
                <a:solidFill>
                  <a:srgbClr val="002060"/>
                </a:solidFill>
                <a:latin typeface="Montserrat"/>
                <a:cs typeface="Times New Roman"/>
              </a:rPr>
              <a:t>14</a:t>
            </a:r>
          </a:p>
          <a:p>
            <a:pPr algn="r">
              <a:defRPr/>
            </a:pPr>
            <a:r>
              <a:rPr lang="ru-RU" sz="1400">
                <a:solidFill>
                  <a:srgbClr val="002060"/>
                </a:solidFill>
                <a:latin typeface="Montserrat"/>
                <a:cs typeface="Times New Roman"/>
              </a:rPr>
              <a:t>человек</a:t>
            </a:r>
            <a:endParaRPr/>
          </a:p>
        </p:txBody>
      </p:sp>
      <p:sp>
        <p:nvSpPr>
          <p:cNvPr id="59" name="Google Shape;49;p15"/>
          <p:cNvSpPr txBox="1"/>
          <p:nvPr/>
        </p:nvSpPr>
        <p:spPr bwMode="auto">
          <a:xfrm>
            <a:off x="8912207" y="3048456"/>
            <a:ext cx="2342163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1pPr>
            <a:lvl2pPr marL="914400" marR="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2pPr>
            <a:lvl3pPr marL="1371600" marR="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3pPr>
            <a:lvl4pPr marL="1828800" marR="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4pPr>
            <a:lvl5pPr marL="2286000" marR="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5pPr>
            <a:lvl6pPr marL="2743200" marR="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6pPr>
            <a:lvl7pPr marL="3200400" marR="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7pPr>
            <a:lvl8pPr marL="3657600" marR="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8pPr>
            <a:lvl9pPr marL="4114800" marR="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</a:defRPr>
            </a:lvl9pPr>
          </a:lstStyle>
          <a:p>
            <a:pPr marL="0" indent="0">
              <a:defRPr/>
            </a:pPr>
            <a:r>
              <a:rPr lang="ru-RU" sz="1500">
                <a:solidFill>
                  <a:srgbClr val="002060"/>
                </a:solidFill>
                <a:latin typeface="Montserrat SemiBold"/>
              </a:rPr>
              <a:t>Конкурс «Большие вызовы»</a:t>
            </a:r>
          </a:p>
        </p:txBody>
      </p:sp>
      <p:pic>
        <p:nvPicPr>
          <p:cNvPr id="60" name="Picture 10"/>
          <p:cNvPicPr>
            <a:picLocks noChangeAspect="1" noChangeArrowheads="1"/>
          </p:cNvPicPr>
          <p:nvPr/>
        </p:nvPicPr>
        <p:blipFill>
          <a:blip r:embed="rId14"/>
          <a:stretch/>
        </p:blipFill>
        <p:spPr bwMode="auto">
          <a:xfrm>
            <a:off x="5682870" y="5917595"/>
            <a:ext cx="1135172" cy="734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3" name="TextBox 62"/>
          <p:cNvSpPr txBox="1"/>
          <p:nvPr/>
        </p:nvSpPr>
        <p:spPr bwMode="auto">
          <a:xfrm>
            <a:off x="6594398" y="856087"/>
            <a:ext cx="53434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rgbClr val="002060"/>
                </a:solidFill>
                <a:latin typeface="Montserrat"/>
                <a:cs typeface="Times New Roman"/>
              </a:rPr>
              <a:t>4 167 </a:t>
            </a:r>
            <a:r>
              <a:rPr lang="ru-RU">
                <a:solidFill>
                  <a:srgbClr val="002060"/>
                </a:solidFill>
                <a:latin typeface="Montserrat"/>
                <a:cs typeface="Times New Roman"/>
              </a:rPr>
              <a:t>человек в </a:t>
            </a:r>
            <a:r>
              <a:rPr lang="ru-RU" sz="4000">
                <a:solidFill>
                  <a:srgbClr val="002060"/>
                </a:solidFill>
                <a:latin typeface="Montserrat"/>
                <a:cs typeface="Times New Roman"/>
              </a:rPr>
              <a:t>ГИР</a:t>
            </a:r>
            <a:endParaRPr/>
          </a:p>
          <a:p>
            <a:pPr algn="ctr">
              <a:lnSpc>
                <a:spcPts val="120"/>
              </a:lnSpc>
              <a:defRPr/>
            </a:pPr>
            <a:endParaRPr lang="ru-RU" sz="2000">
              <a:solidFill>
                <a:srgbClr val="002060"/>
              </a:solidFill>
              <a:latin typeface="Montserrat"/>
              <a:cs typeface="Times New Roman"/>
            </a:endParaRPr>
          </a:p>
          <a:p>
            <a:pPr algn="ctr">
              <a:lnSpc>
                <a:spcPts val="120"/>
              </a:lnSpc>
              <a:defRPr/>
            </a:pPr>
            <a:endParaRPr lang="ru-RU" sz="2000">
              <a:solidFill>
                <a:srgbClr val="002060"/>
              </a:solidFill>
              <a:latin typeface="Montserrat"/>
              <a:cs typeface="Times New Roman"/>
            </a:endParaRPr>
          </a:p>
          <a:p>
            <a:pPr algn="ctr">
              <a:lnSpc>
                <a:spcPts val="120"/>
              </a:lnSpc>
              <a:defRPr/>
            </a:pPr>
            <a:endParaRPr lang="ru-RU" sz="2000">
              <a:solidFill>
                <a:srgbClr val="002060"/>
              </a:solidFill>
              <a:latin typeface="Montserrat"/>
              <a:cs typeface="Times New Roman"/>
            </a:endParaRPr>
          </a:p>
          <a:p>
            <a:pPr algn="ctr">
              <a:lnSpc>
                <a:spcPts val="120"/>
              </a:lnSpc>
              <a:defRPr/>
            </a:pPr>
            <a:endParaRPr lang="ru-RU" sz="2000">
              <a:solidFill>
                <a:srgbClr val="002060"/>
              </a:solidFill>
              <a:latin typeface="Montserrat"/>
              <a:cs typeface="Times New Roman"/>
            </a:endParaRPr>
          </a:p>
          <a:p>
            <a:pPr algn="ctr">
              <a:lnSpc>
                <a:spcPts val="120"/>
              </a:lnSpc>
              <a:defRPr/>
            </a:pPr>
            <a:endParaRPr lang="ru-RU" sz="2000">
              <a:solidFill>
                <a:srgbClr val="002060"/>
              </a:solidFill>
              <a:latin typeface="Montserrat"/>
              <a:cs typeface="Times New Roman"/>
            </a:endParaRPr>
          </a:p>
          <a:p>
            <a:pPr algn="ctr">
              <a:lnSpc>
                <a:spcPts val="120"/>
              </a:lnSpc>
              <a:defRPr/>
            </a:pPr>
            <a:endParaRPr lang="ru-RU" sz="2000">
              <a:solidFill>
                <a:srgbClr val="002060"/>
              </a:solidFill>
              <a:latin typeface="Montserrat"/>
              <a:cs typeface="Times New Roman"/>
            </a:endParaRPr>
          </a:p>
          <a:p>
            <a:pPr algn="ctr">
              <a:lnSpc>
                <a:spcPts val="120"/>
              </a:lnSpc>
              <a:defRPr/>
            </a:pPr>
            <a:endParaRPr lang="ru-RU" sz="2000">
              <a:solidFill>
                <a:srgbClr val="002060"/>
              </a:solidFill>
              <a:latin typeface="Montserrat"/>
              <a:cs typeface="Times New Roman"/>
            </a:endParaRPr>
          </a:p>
          <a:p>
            <a:pPr algn="ctr">
              <a:lnSpc>
                <a:spcPts val="120"/>
              </a:lnSpc>
              <a:defRPr/>
            </a:pPr>
            <a:endParaRPr lang="ru-RU" sz="2000">
              <a:solidFill>
                <a:srgbClr val="002060"/>
              </a:solidFill>
              <a:latin typeface="Montserrat"/>
              <a:cs typeface="Times New Roman"/>
            </a:endParaRPr>
          </a:p>
          <a:p>
            <a:pPr algn="ctr">
              <a:lnSpc>
                <a:spcPts val="120"/>
              </a:lnSpc>
              <a:defRPr/>
            </a:pPr>
            <a:endParaRPr lang="ru-RU" sz="2000">
              <a:solidFill>
                <a:srgbClr val="002060"/>
              </a:solidFill>
              <a:latin typeface="Montserrat"/>
              <a:cs typeface="Times New Roman"/>
            </a:endParaRPr>
          </a:p>
          <a:p>
            <a:pPr algn="ctr">
              <a:lnSpc>
                <a:spcPts val="120"/>
              </a:lnSpc>
              <a:defRPr/>
            </a:pPr>
            <a:endParaRPr lang="ru-RU" sz="2000">
              <a:solidFill>
                <a:srgbClr val="002060"/>
              </a:solidFill>
              <a:latin typeface="Montserrat"/>
              <a:cs typeface="Times New Roman"/>
            </a:endParaRPr>
          </a:p>
          <a:p>
            <a:pPr algn="ctr">
              <a:lnSpc>
                <a:spcPts val="120"/>
              </a:lnSpc>
              <a:defRPr/>
            </a:pPr>
            <a:endParaRPr lang="ru-RU" sz="2000">
              <a:solidFill>
                <a:srgbClr val="002060"/>
              </a:solidFill>
              <a:latin typeface="Montserrat"/>
              <a:cs typeface="Times New Roman"/>
            </a:endParaRPr>
          </a:p>
          <a:p>
            <a:pPr algn="ctr">
              <a:lnSpc>
                <a:spcPts val="120"/>
              </a:lnSpc>
              <a:defRPr/>
            </a:pPr>
            <a:endParaRPr lang="ru-RU" sz="2000">
              <a:solidFill>
                <a:srgbClr val="002060"/>
              </a:solidFill>
              <a:latin typeface="Montserrat"/>
              <a:cs typeface="Times New Roman"/>
            </a:endParaRPr>
          </a:p>
          <a:p>
            <a:pPr algn="ctr">
              <a:lnSpc>
                <a:spcPts val="120"/>
              </a:lnSpc>
              <a:defRPr/>
            </a:pPr>
            <a:endParaRPr lang="ru-RU" sz="2000">
              <a:solidFill>
                <a:srgbClr val="002060"/>
              </a:solidFill>
              <a:latin typeface="Montserrat"/>
              <a:cs typeface="Times New Roman"/>
            </a:endParaRPr>
          </a:p>
          <a:p>
            <a:pPr algn="ctr">
              <a:lnSpc>
                <a:spcPts val="120"/>
              </a:lnSpc>
              <a:defRPr/>
            </a:pPr>
            <a:endParaRPr lang="ru-RU" sz="2000">
              <a:solidFill>
                <a:srgbClr val="002060"/>
              </a:solidFill>
              <a:latin typeface="Montserrat"/>
              <a:cs typeface="Times New Roman"/>
            </a:endParaRPr>
          </a:p>
          <a:p>
            <a:pPr algn="ctr">
              <a:lnSpc>
                <a:spcPts val="120"/>
              </a:lnSpc>
              <a:defRPr/>
            </a:pPr>
            <a:endParaRPr lang="ru-RU" sz="2000">
              <a:solidFill>
                <a:srgbClr val="002060"/>
              </a:solidFill>
              <a:latin typeface="Montserrat"/>
              <a:cs typeface="Times New Roman"/>
            </a:endParaRPr>
          </a:p>
          <a:p>
            <a:pPr algn="ctr">
              <a:lnSpc>
                <a:spcPts val="120"/>
              </a:lnSpc>
              <a:defRPr/>
            </a:pPr>
            <a:endParaRPr lang="ru-RU" sz="2000">
              <a:solidFill>
                <a:srgbClr val="002060"/>
              </a:solidFill>
              <a:latin typeface="Montserrat"/>
              <a:cs typeface="Times New Roman"/>
            </a:endParaRPr>
          </a:p>
          <a:p>
            <a:pPr algn="ctr">
              <a:lnSpc>
                <a:spcPts val="120"/>
              </a:lnSpc>
              <a:defRPr/>
            </a:pPr>
            <a:endParaRPr lang="ru-RU" sz="2000">
              <a:solidFill>
                <a:srgbClr val="002060"/>
              </a:solidFill>
              <a:latin typeface="Montserrat"/>
              <a:cs typeface="Times New Roman"/>
            </a:endParaRPr>
          </a:p>
          <a:p>
            <a:pPr algn="ctr">
              <a:lnSpc>
                <a:spcPts val="120"/>
              </a:lnSpc>
              <a:defRPr/>
            </a:pPr>
            <a:r>
              <a:rPr lang="en-US" sz="2000" u="sng">
                <a:solidFill>
                  <a:srgbClr val="002060"/>
                </a:solidFill>
                <a:latin typeface="Montserrat"/>
                <a:cs typeface="Times New Roman"/>
                <a:hlinkClick r:id="rId15" tooltip="https://талантыроссии.рф/"/>
              </a:rPr>
              <a:t>https://</a:t>
            </a:r>
            <a:r>
              <a:rPr lang="ru-RU" sz="2000" u="sng">
                <a:solidFill>
                  <a:srgbClr val="002060"/>
                </a:solidFill>
                <a:latin typeface="Montserrat"/>
                <a:cs typeface="Times New Roman"/>
                <a:hlinkClick r:id="rId15" tooltip="https://талантыроссии.рф/"/>
              </a:rPr>
              <a:t>талантыроссии.рф</a:t>
            </a:r>
            <a:r>
              <a:rPr lang="ru-RU" sz="4000">
                <a:solidFill>
                  <a:srgbClr val="002060"/>
                </a:solidFill>
                <a:latin typeface="Montserrat"/>
                <a:cs typeface="Times New Roman"/>
              </a:rPr>
              <a:t> </a:t>
            </a:r>
            <a:endParaRPr lang="ru-RU" sz="2400">
              <a:solidFill>
                <a:srgbClr val="002060"/>
              </a:solidFill>
              <a:latin typeface="Montserrat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2149" t="25186" r="12998" b="25888"/>
          <a:stretch/>
        </p:blipFill>
        <p:spPr bwMode="auto">
          <a:xfrm>
            <a:off x="-38528" y="6635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/>
          <p:cNvSpPr>
            <a:spLocks noGrp="1"/>
          </p:cNvSpPr>
          <p:nvPr>
            <p:ph type="title"/>
          </p:nvPr>
        </p:nvSpPr>
        <p:spPr bwMode="auto">
          <a:xfrm>
            <a:off x="1610833" y="181871"/>
            <a:ext cx="9412209" cy="90577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Где найти информацию про программы дополнительного образования? И как записаться?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1598" y="1059668"/>
            <a:ext cx="3487597" cy="11541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5pPr>
            <a:lvl6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lvl="0" algn="ctr">
              <a:defRPr/>
            </a:pPr>
            <a:r>
              <a:rPr lang="ru-RU" b="1" i="0" u="none" strike="noStrike" cap="none">
                <a:ln>
                  <a:noFill/>
                </a:ln>
                <a:solidFill>
                  <a:srgbClr val="C00000"/>
                </a:solidFill>
                <a:latin typeface="+mj-lt"/>
              </a:rPr>
              <a:t>Вариант 1.</a:t>
            </a:r>
            <a:r>
              <a:rPr lang="ru-RU" b="1" i="0" u="none" strike="noStrike" cap="none">
                <a:ln>
                  <a:noFill/>
                </a:ln>
                <a:solidFill>
                  <a:srgbClr val="000000"/>
                </a:solidFill>
                <a:latin typeface="+mj-lt"/>
              </a:rPr>
              <a:t> </a:t>
            </a:r>
            <a:endParaRPr lang="en-US" b="1" i="0" u="none" strike="noStrike" cap="none">
              <a:ln>
                <a:noFill/>
              </a:ln>
              <a:solidFill>
                <a:srgbClr val="000000"/>
              </a:solidFill>
              <a:latin typeface="+mj-lt"/>
            </a:endParaRPr>
          </a:p>
          <a:p>
            <a:pPr lvl="0" algn="ctr">
              <a:defRPr/>
            </a:pPr>
            <a:r>
              <a:rPr lang="ru-RU" b="1" i="0" u="none" strike="noStrike" cap="none">
                <a:ln>
                  <a:noFill/>
                </a:ln>
                <a:solidFill>
                  <a:srgbClr val="000000"/>
                </a:solidFill>
                <a:latin typeface="+mj-lt"/>
              </a:rPr>
              <a:t>АИС ПДО (</a:t>
            </a:r>
            <a:r>
              <a:rPr lang="en-US" b="1" u="sng">
                <a:solidFill>
                  <a:srgbClr val="000000"/>
                </a:solidFill>
                <a:latin typeface="+mj-lt"/>
                <a:hlinkClick r:id="rId3" tooltip="https://hmao.pfdo.ru/"/>
              </a:rPr>
              <a:t>https://hmao.pfdo.ru</a:t>
            </a:r>
            <a:r>
              <a:rPr lang="en-US" b="1">
                <a:solidFill>
                  <a:srgbClr val="000000"/>
                </a:solidFill>
                <a:latin typeface="+mj-lt"/>
              </a:rPr>
              <a:t>) </a:t>
            </a:r>
            <a:endParaRPr lang="ru-RU" b="1" i="0" u="none" strike="noStrike" cap="none">
              <a:ln>
                <a:noFill/>
              </a:ln>
              <a:solidFill>
                <a:srgbClr val="000000"/>
              </a:solidFill>
              <a:latin typeface="+mj-lt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i="0" u="none" strike="noStrike" cap="none">
                <a:ln>
                  <a:noFill/>
                </a:ln>
                <a:solidFill>
                  <a:srgbClr val="000000"/>
                </a:solidFill>
                <a:latin typeface="+mj-lt"/>
              </a:rPr>
              <a:t>Региональный навигатор дополнительного образования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781516" y="1054385"/>
            <a:ext cx="3168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0" u="none" strike="noStrike" cap="none">
                <a:ln>
                  <a:noFill/>
                </a:ln>
                <a:solidFill>
                  <a:srgbClr val="C00000"/>
                </a:solidFill>
                <a:latin typeface="+mj-lt"/>
              </a:rPr>
              <a:t>Вариант 2. </a:t>
            </a:r>
            <a:r>
              <a:rPr lang="en-US" b="1" i="0" u="none" strike="noStrike" cap="none">
                <a:ln>
                  <a:noFill/>
                </a:ln>
                <a:solidFill>
                  <a:srgbClr val="C00000"/>
                </a:solidFill>
                <a:latin typeface="+mj-lt"/>
              </a:rPr>
              <a:t> </a:t>
            </a:r>
            <a:endParaRPr/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0" u="none" strike="noStrike" cap="none">
                <a:ln>
                  <a:noFill/>
                </a:ln>
                <a:solidFill>
                  <a:srgbClr val="000000"/>
                </a:solidFill>
                <a:latin typeface="+mj-lt"/>
              </a:rPr>
              <a:t>Единый портал государственных услуг</a:t>
            </a:r>
            <a:r>
              <a:rPr lang="en-US" b="1">
                <a:solidFill>
                  <a:srgbClr val="000000"/>
                </a:solidFill>
                <a:latin typeface="+mj-lt"/>
              </a:rPr>
              <a:t> (</a:t>
            </a:r>
            <a:r>
              <a:rPr lang="en-US" b="1" u="sng">
                <a:solidFill>
                  <a:srgbClr val="000000"/>
                </a:solidFill>
                <a:latin typeface="+mj-lt"/>
                <a:hlinkClick r:id="rId4" tooltip="https://lk.gosuslugi.ru/"/>
              </a:rPr>
              <a:t>https://lk.gosuslugi.ru</a:t>
            </a:r>
            <a:r>
              <a:rPr lang="en-US" b="1">
                <a:solidFill>
                  <a:srgbClr val="000000"/>
                </a:solidFill>
                <a:latin typeface="+mj-lt"/>
              </a:rPr>
              <a:t>) </a:t>
            </a:r>
            <a:endParaRPr lang="ru-RU" b="1" i="0" u="none" strike="noStrike" cap="none">
              <a:ln>
                <a:noFill/>
              </a:ln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8862572" y="1077469"/>
            <a:ext cx="3236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0" u="none" strike="noStrike" cap="none">
                <a:ln>
                  <a:noFill/>
                </a:ln>
                <a:solidFill>
                  <a:srgbClr val="C00000"/>
                </a:solidFill>
                <a:latin typeface="+mj-lt"/>
              </a:rPr>
              <a:t>Вариант 3. </a:t>
            </a:r>
            <a:endParaRPr lang="en-US" b="1" i="0" u="none" strike="noStrike" cap="none">
              <a:ln>
                <a:noFill/>
              </a:ln>
              <a:solidFill>
                <a:srgbClr val="C00000"/>
              </a:solidFill>
              <a:latin typeface="+mj-lt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0" u="none" strike="noStrike" cap="none">
                <a:ln>
                  <a:noFill/>
                </a:ln>
                <a:solidFill>
                  <a:srgbClr val="000000"/>
                </a:solidFill>
                <a:latin typeface="+mj-lt"/>
              </a:rPr>
              <a:t>Личное посещение образовательной организации</a:t>
            </a:r>
            <a:endParaRPr/>
          </a:p>
        </p:txBody>
      </p:sp>
      <p:sp>
        <p:nvSpPr>
          <p:cNvPr id="6" name="Прямоугольник: скругленные углы 5"/>
          <p:cNvSpPr/>
          <p:nvPr/>
        </p:nvSpPr>
        <p:spPr bwMode="auto">
          <a:xfrm>
            <a:off x="4781516" y="2546839"/>
            <a:ext cx="2892725" cy="923331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/>
              <a:t>Зайдите на сайт Госуслуги – раздел «Дети и образование» – популярное – </a:t>
            </a:r>
          </a:p>
          <a:p>
            <a:pPr algn="ctr">
              <a:defRPr/>
            </a:pPr>
            <a:r>
              <a:rPr lang="ru-RU" sz="1400"/>
              <a:t>«Запись в кружки и секции»</a:t>
            </a:r>
            <a:endParaRPr/>
          </a:p>
        </p:txBody>
      </p:sp>
      <p:sp>
        <p:nvSpPr>
          <p:cNvPr id="8" name="Прямоугольник: скругленные углы 7"/>
          <p:cNvSpPr/>
          <p:nvPr/>
        </p:nvSpPr>
        <p:spPr bwMode="auto">
          <a:xfrm>
            <a:off x="4781516" y="3663818"/>
            <a:ext cx="2892725" cy="1272612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/>
              <a:t>В заявлении укажите свой регион, муниципалитет – период обучения ребенка</a:t>
            </a:r>
            <a:endParaRPr/>
          </a:p>
          <a:p>
            <a:pPr algn="ctr">
              <a:defRPr/>
            </a:pPr>
            <a:endParaRPr lang="ru-RU" sz="1400"/>
          </a:p>
          <a:p>
            <a:pPr algn="ctr">
              <a:defRPr/>
            </a:pPr>
            <a:r>
              <a:rPr lang="ru-RU" sz="1400"/>
              <a:t>Выберите программу, группу и дату начала обучения</a:t>
            </a:r>
            <a:endParaRPr/>
          </a:p>
        </p:txBody>
      </p:sp>
      <p:sp>
        <p:nvSpPr>
          <p:cNvPr id="9" name="Прямоугольник: скругленные углы 8"/>
          <p:cNvSpPr/>
          <p:nvPr/>
        </p:nvSpPr>
        <p:spPr bwMode="auto">
          <a:xfrm>
            <a:off x="4791563" y="5090948"/>
            <a:ext cx="2892725" cy="1318004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/>
              <a:t>Укажите кого хотите записать и проверьте корректность введенных данных</a:t>
            </a:r>
            <a:endParaRPr/>
          </a:p>
          <a:p>
            <a:pPr algn="ctr">
              <a:defRPr/>
            </a:pPr>
            <a:endParaRPr lang="ru-RU" sz="1400"/>
          </a:p>
          <a:p>
            <a:pPr algn="ctr">
              <a:defRPr/>
            </a:pPr>
            <a:r>
              <a:rPr lang="ru-RU" sz="1400"/>
              <a:t>Отслеживайте статус поданного заявления в Личном кабинете</a:t>
            </a:r>
            <a:endParaRPr/>
          </a:p>
        </p:txBody>
      </p:sp>
      <p:sp>
        <p:nvSpPr>
          <p:cNvPr id="10" name="Овал 9"/>
          <p:cNvSpPr/>
          <p:nvPr/>
        </p:nvSpPr>
        <p:spPr bwMode="auto">
          <a:xfrm>
            <a:off x="4606695" y="2370339"/>
            <a:ext cx="349640" cy="349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>
                <a:solidFill>
                  <a:schemeClr val="tx1"/>
                </a:solidFill>
              </a:rPr>
              <a:t>1</a:t>
            </a:r>
            <a:endParaRPr/>
          </a:p>
        </p:txBody>
      </p:sp>
      <p:sp>
        <p:nvSpPr>
          <p:cNvPr id="12" name="Овал 11"/>
          <p:cNvSpPr/>
          <p:nvPr/>
        </p:nvSpPr>
        <p:spPr bwMode="auto">
          <a:xfrm>
            <a:off x="4606695" y="3488998"/>
            <a:ext cx="349640" cy="349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>
                <a:solidFill>
                  <a:schemeClr val="tx1"/>
                </a:solidFill>
              </a:rPr>
              <a:t>2</a:t>
            </a:r>
            <a:endParaRPr/>
          </a:p>
        </p:txBody>
      </p:sp>
      <p:sp>
        <p:nvSpPr>
          <p:cNvPr id="13" name="Овал 12"/>
          <p:cNvSpPr/>
          <p:nvPr/>
        </p:nvSpPr>
        <p:spPr bwMode="auto">
          <a:xfrm>
            <a:off x="4606695" y="4936430"/>
            <a:ext cx="349640" cy="349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>
                <a:solidFill>
                  <a:schemeClr val="tx1"/>
                </a:solidFill>
              </a:rPr>
              <a:t>3</a:t>
            </a:r>
            <a:endParaRPr/>
          </a:p>
        </p:txBody>
      </p:sp>
      <p:grpSp>
        <p:nvGrpSpPr>
          <p:cNvPr id="11" name="Группа 10"/>
          <p:cNvGrpSpPr/>
          <p:nvPr/>
        </p:nvGrpSpPr>
        <p:grpSpPr bwMode="auto">
          <a:xfrm>
            <a:off x="626476" y="2298162"/>
            <a:ext cx="2901506" cy="4436123"/>
            <a:chOff x="626476" y="2298162"/>
            <a:chExt cx="2901506" cy="4436123"/>
          </a:xfrm>
        </p:grpSpPr>
        <p:sp>
          <p:nvSpPr>
            <p:cNvPr id="14" name="Прямоугольник: скругленные углы 13"/>
            <p:cNvSpPr/>
            <p:nvPr/>
          </p:nvSpPr>
          <p:spPr bwMode="auto">
            <a:xfrm>
              <a:off x="1172309" y="2370339"/>
              <a:ext cx="2344226" cy="718987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>
                  <a:solidFill>
                    <a:schemeClr val="tx1"/>
                  </a:solidFill>
                </a:rPr>
                <a:t>Зайдите на навигатор дополнительного образования детей</a:t>
              </a:r>
              <a:endParaRPr/>
            </a:p>
          </p:txBody>
        </p:sp>
        <p:sp>
          <p:nvSpPr>
            <p:cNvPr id="15" name="Прямоугольник: скругленные углы 14"/>
            <p:cNvSpPr/>
            <p:nvPr/>
          </p:nvSpPr>
          <p:spPr bwMode="auto">
            <a:xfrm>
              <a:off x="1183756" y="3239288"/>
              <a:ext cx="2344226" cy="71898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>
                  <a:solidFill>
                    <a:schemeClr val="tx1"/>
                  </a:solidFill>
                </a:rPr>
                <a:t>Пройдите регистрацию в Навигаторе для создания личного кабинета</a:t>
              </a:r>
              <a:endParaRPr/>
            </a:p>
          </p:txBody>
        </p:sp>
        <p:sp>
          <p:nvSpPr>
            <p:cNvPr id="16" name="Прямоугольник: скругленные углы 15"/>
            <p:cNvSpPr/>
            <p:nvPr/>
          </p:nvSpPr>
          <p:spPr bwMode="auto">
            <a:xfrm>
              <a:off x="1183756" y="4070394"/>
              <a:ext cx="2344226" cy="1173193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>
                  <a:solidFill>
                    <a:schemeClr val="tx1"/>
                  </a:solidFill>
                </a:rPr>
                <a:t>Подтвердить электронную почту по ссылке, указанной в письме от службы техподдержки Навигатора</a:t>
              </a:r>
              <a:endParaRPr/>
            </a:p>
          </p:txBody>
        </p:sp>
        <p:sp>
          <p:nvSpPr>
            <p:cNvPr id="17" name="Прямоугольник: скругленные углы 16"/>
            <p:cNvSpPr/>
            <p:nvPr/>
          </p:nvSpPr>
          <p:spPr bwMode="auto">
            <a:xfrm>
              <a:off x="1172309" y="5355706"/>
              <a:ext cx="2344226" cy="71898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>
                  <a:solidFill>
                    <a:schemeClr val="tx1"/>
                  </a:solidFill>
                </a:rPr>
                <a:t>Зарегистрировать своих детей в личном кабинете Навигатора</a:t>
              </a:r>
              <a:endParaRPr/>
            </a:p>
          </p:txBody>
        </p:sp>
        <p:sp>
          <p:nvSpPr>
            <p:cNvPr id="18" name="Прямоугольник: скругленные углы 17"/>
            <p:cNvSpPr/>
            <p:nvPr/>
          </p:nvSpPr>
          <p:spPr bwMode="auto">
            <a:xfrm>
              <a:off x="1183756" y="6173843"/>
              <a:ext cx="2344226" cy="455066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>
                  <a:solidFill>
                    <a:schemeClr val="tx1"/>
                  </a:solidFill>
                </a:rPr>
                <a:t>Подать заявку на занятия </a:t>
              </a:r>
              <a:br>
                <a:rPr lang="ru-RU" sz="1400">
                  <a:solidFill>
                    <a:schemeClr val="tx1"/>
                  </a:solidFill>
                </a:rPr>
              </a:br>
              <a:r>
                <a:rPr lang="ru-RU" sz="1400">
                  <a:solidFill>
                    <a:schemeClr val="tx1"/>
                  </a:solidFill>
                </a:rPr>
                <a:t>по программе</a:t>
              </a: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632466" y="2298162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3600" b="1">
                  <a:solidFill>
                    <a:srgbClr val="002060"/>
                  </a:solidFill>
                  <a:latin typeface="Century Gothic"/>
                </a:rPr>
                <a:t>1</a:t>
              </a:r>
              <a:endParaRPr lang="ru-RU" sz="3600">
                <a:solidFill>
                  <a:srgbClr val="002060"/>
                </a:solidFill>
                <a:latin typeface="Century Gothic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626478" y="3146985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3600" b="1">
                  <a:solidFill>
                    <a:srgbClr val="002060"/>
                  </a:solidFill>
                  <a:latin typeface="Century Gothic"/>
                </a:rPr>
                <a:t>2</a:t>
              </a:r>
              <a:endParaRPr lang="ru-RU" sz="3600">
                <a:solidFill>
                  <a:srgbClr val="002060"/>
                </a:solidFill>
                <a:latin typeface="Century Gothic"/>
              </a:endParaRPr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626477" y="4015860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3600" b="1">
                  <a:solidFill>
                    <a:srgbClr val="002060"/>
                  </a:solidFill>
                  <a:latin typeface="Century Gothic"/>
                </a:rPr>
                <a:t>3</a:t>
              </a:r>
              <a:endParaRPr lang="ru-RU" sz="3600">
                <a:solidFill>
                  <a:srgbClr val="002060"/>
                </a:solidFill>
                <a:latin typeface="Century Gothic"/>
              </a:endParaRP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626476" y="5298121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3600" b="1">
                  <a:solidFill>
                    <a:srgbClr val="002060"/>
                  </a:solidFill>
                  <a:latin typeface="Century Gothic"/>
                </a:rPr>
                <a:t>4</a:t>
              </a:r>
              <a:endParaRPr lang="ru-RU" sz="3600">
                <a:solidFill>
                  <a:srgbClr val="002060"/>
                </a:solidFill>
                <a:latin typeface="Century Gothic"/>
              </a:endParaRP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626476" y="6087954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3600" b="1">
                  <a:solidFill>
                    <a:srgbClr val="002060"/>
                  </a:solidFill>
                  <a:latin typeface="Century Gothic"/>
                </a:rPr>
                <a:t>5</a:t>
              </a:r>
              <a:endParaRPr lang="ru-RU" sz="3600">
                <a:solidFill>
                  <a:srgbClr val="002060"/>
                </a:solidFill>
                <a:latin typeface="Century Gothic"/>
              </a:endParaRPr>
            </a:p>
          </p:txBody>
        </p:sp>
      </p:grp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5"/>
          <a:srcRect b="9206"/>
          <a:stretch/>
        </p:blipFill>
        <p:spPr bwMode="auto">
          <a:xfrm>
            <a:off x="9054693" y="2610397"/>
            <a:ext cx="2852579" cy="3085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" descr="Герб Ханты-Мансийского автономного округа — Югры — Википедия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0" y="41998"/>
            <a:ext cx="998020" cy="910693"/>
          </a:xfrm>
          <a:prstGeom prst="rect">
            <a:avLst/>
          </a:prstGeom>
          <a:noFill/>
        </p:spPr>
      </p:pic>
      <p:pic>
        <p:nvPicPr>
          <p:cNvPr id="27" name="Picture 2" descr="Герб Ханты-Мансийского автономного округа — Югры — Википедия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11023042" y="30272"/>
            <a:ext cx="1076353" cy="9821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1"/>
          <p:cNvPicPr/>
          <p:nvPr/>
        </p:nvPicPr>
        <p:blipFill>
          <a:blip r:embed="rId2"/>
          <a:srcRect l="22149" t="25186" r="12998" b="25888"/>
          <a:stretch/>
        </p:blipFill>
        <p:spPr bwMode="auto">
          <a:xfrm>
            <a:off x="-38528" y="6635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/>
          <p:cNvSpPr>
            <a:spLocks noGrp="1"/>
          </p:cNvSpPr>
          <p:nvPr>
            <p:ph type="title"/>
          </p:nvPr>
        </p:nvSpPr>
        <p:spPr bwMode="auto">
          <a:xfrm>
            <a:off x="1235893" y="256783"/>
            <a:ext cx="9556037" cy="90577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Как выбрать направление дополнительного образования?</a:t>
            </a:r>
            <a:endParaRPr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1986" y="1423362"/>
            <a:ext cx="5278374" cy="41088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5pPr>
            <a:lvl6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>
                <a:ln>
                  <a:noFill/>
                </a:ln>
                <a:solidFill>
                  <a:srgbClr val="C00000"/>
                </a:solidFill>
                <a:latin typeface="+mj-lt"/>
              </a:rPr>
              <a:t>ВЛИЯНИЕ НАЛИЧИЯ ИНТЕРЕСА И ВОЗМОЖНОСТЕЙ </a:t>
            </a:r>
            <a:br>
              <a:rPr lang="ru-RU" sz="1600" b="1" i="0" u="none" strike="noStrike" cap="none">
                <a:ln>
                  <a:noFill/>
                </a:ln>
                <a:solidFill>
                  <a:srgbClr val="C00000"/>
                </a:solidFill>
                <a:latin typeface="+mj-lt"/>
              </a:rPr>
            </a:br>
            <a:r>
              <a:rPr lang="ru-RU" sz="1600" b="1" i="0" u="none" strike="noStrike" cap="none">
                <a:ln>
                  <a:noFill/>
                </a:ln>
                <a:solidFill>
                  <a:srgbClr val="C00000"/>
                </a:solidFill>
                <a:latin typeface="+mj-lt"/>
              </a:rPr>
              <a:t>РЕБЕНКА И СЕМЬИ НА ВЫБОР ПРОГРАММ </a:t>
            </a:r>
            <a:br>
              <a:rPr lang="ru-RU" sz="1600" b="1" i="0" u="none" strike="noStrike" cap="none">
                <a:ln>
                  <a:noFill/>
                </a:ln>
                <a:solidFill>
                  <a:srgbClr val="C00000"/>
                </a:solidFill>
                <a:latin typeface="+mj-lt"/>
              </a:rPr>
            </a:br>
            <a:r>
              <a:rPr lang="ru-RU" sz="1600" b="1" i="0" u="none" strike="noStrike" cap="none">
                <a:ln>
                  <a:noFill/>
                </a:ln>
                <a:solidFill>
                  <a:srgbClr val="C00000"/>
                </a:solidFill>
                <a:latin typeface="+mj-lt"/>
              </a:rPr>
              <a:t>ДОПОЛНИТЕЛЬНОГО ОБРАЗОВАНИЯ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 i="0" u="none" strike="noStrike" cap="none">
              <a:ln>
                <a:noFill/>
              </a:ln>
              <a:solidFill>
                <a:srgbClr val="000000"/>
              </a:solidFill>
              <a:latin typeface="+mj-l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>
                <a:ln>
                  <a:noFill/>
                </a:ln>
                <a:solidFill>
                  <a:srgbClr val="000000"/>
                </a:solidFill>
                <a:latin typeface="+mj-lt"/>
              </a:rPr>
              <a:t>Шаг 1. Выявляем интересы и способности</a:t>
            </a: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 i="0" u="none" strike="noStrike" cap="none">
              <a:ln>
                <a:noFill/>
              </a:ln>
              <a:solidFill>
                <a:srgbClr val="000000"/>
              </a:solidFill>
              <a:latin typeface="+mj-l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 i="0" u="none" strike="noStrike" cap="none">
              <a:ln>
                <a:noFill/>
              </a:ln>
              <a:solidFill>
                <a:srgbClr val="000000"/>
              </a:solidFill>
              <a:latin typeface="+mj-l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 i="0" u="none" strike="noStrike" cap="none">
              <a:ln>
                <a:noFill/>
              </a:ln>
              <a:solidFill>
                <a:srgbClr val="000000"/>
              </a:solidFill>
              <a:latin typeface="+mj-l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 i="0" u="none" strike="noStrike" cap="none">
              <a:ln>
                <a:noFill/>
              </a:ln>
              <a:solidFill>
                <a:srgbClr val="000000"/>
              </a:solidFill>
              <a:latin typeface="+mj-l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1" i="0" u="none" strike="noStrike" cap="none">
              <a:ln>
                <a:noFill/>
              </a:ln>
              <a:solidFill>
                <a:srgbClr val="000000"/>
              </a:solidFill>
              <a:latin typeface="+mj-l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>
                <a:ln>
                  <a:noFill/>
                </a:ln>
                <a:solidFill>
                  <a:srgbClr val="000000"/>
                </a:solidFill>
                <a:latin typeface="+mj-lt"/>
              </a:rPr>
              <a:t>Шаг 2. Выбираем программы</a:t>
            </a: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 i="0" u="none" strike="noStrike" cap="none">
              <a:ln>
                <a:noFill/>
              </a:ln>
              <a:solidFill>
                <a:srgbClr val="000000"/>
              </a:solidFill>
              <a:latin typeface="+mj-l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 i="0" u="none" strike="noStrike" cap="none">
              <a:ln>
                <a:noFill/>
              </a:ln>
              <a:solidFill>
                <a:srgbClr val="000000"/>
              </a:solidFill>
              <a:latin typeface="+mj-l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 i="0" u="none" strike="noStrike" cap="none">
              <a:ln>
                <a:noFill/>
              </a:ln>
              <a:solidFill>
                <a:srgbClr val="000000"/>
              </a:solidFill>
              <a:latin typeface="+mj-l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 i="0" u="none" strike="noStrike" cap="none">
              <a:ln>
                <a:noFill/>
              </a:ln>
              <a:solidFill>
                <a:srgbClr val="000000"/>
              </a:solidFill>
              <a:latin typeface="+mj-l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1" i="0" u="none" strike="noStrike" cap="none">
              <a:ln>
                <a:noFill/>
              </a:ln>
              <a:solidFill>
                <a:srgbClr val="000000"/>
              </a:solidFill>
              <a:latin typeface="+mj-l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>
                <a:ln>
                  <a:noFill/>
                </a:ln>
                <a:solidFill>
                  <a:srgbClr val="000000"/>
                </a:solidFill>
                <a:latin typeface="+mj-lt"/>
              </a:rPr>
              <a:t>Шаг 3. Участвуем в мероприятиях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76734" y="1408855"/>
            <a:ext cx="5890853" cy="54630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5pPr>
            <a:lvl6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>
                <a:ln>
                  <a:noFill/>
                </a:ln>
                <a:solidFill>
                  <a:srgbClr val="C00000"/>
                </a:solidFill>
                <a:latin typeface="+mj-lt"/>
              </a:rPr>
              <a:t>ПРИОРИТЕТНЫЕ НАПРАВЛЕНИЯ РАЗВИТИЯ ЮГРЫ</a:t>
            </a:r>
            <a:endParaRPr lang="ru-RU" sz="1600" b="1">
              <a:solidFill>
                <a:srgbClr val="C00000"/>
              </a:solidFill>
              <a:latin typeface="+mj-lt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>
              <a:solidFill>
                <a:srgbClr val="000000"/>
              </a:solidFill>
              <a:latin typeface="+mj-lt"/>
            </a:endParaRPr>
          </a:p>
          <a:p>
            <a:pPr lvl="0" algn="ctr">
              <a:defRPr/>
            </a:pPr>
            <a:r>
              <a:rPr lang="ru-RU" sz="1600" b="1">
                <a:solidFill>
                  <a:srgbClr val="002060"/>
                </a:solidFill>
                <a:latin typeface="+mj-lt"/>
              </a:rPr>
              <a:t>Нефтегазодобывающая отрасль (добыча и транспортировка углеводородов)</a:t>
            </a:r>
            <a:endParaRPr/>
          </a:p>
          <a:p>
            <a:pPr lvl="0" algn="ctr">
              <a:defRPr/>
            </a:pPr>
            <a:endParaRPr lang="ru-RU" sz="1600" b="1">
              <a:solidFill>
                <a:srgbClr val="002060"/>
              </a:solidFill>
              <a:latin typeface="+mj-lt"/>
            </a:endParaRPr>
          </a:p>
          <a:p>
            <a:pPr lvl="0">
              <a:defRPr/>
            </a:pPr>
            <a:r>
              <a:rPr lang="ru-RU" sz="1600" b="1">
                <a:solidFill>
                  <a:srgbClr val="002060"/>
                </a:solidFill>
                <a:latin typeface="+mj-lt"/>
              </a:rPr>
              <a:t>Нефтегазоперерабатывающая и нефтегазохимическая отрасли</a:t>
            </a:r>
            <a:endParaRPr/>
          </a:p>
          <a:p>
            <a:pPr lvl="0">
              <a:defRPr/>
            </a:pPr>
            <a:endParaRPr lang="ru-RU" sz="1600" b="1">
              <a:solidFill>
                <a:srgbClr val="002060"/>
              </a:solidFill>
              <a:latin typeface="+mj-lt"/>
            </a:endParaRPr>
          </a:p>
          <a:p>
            <a:pPr lvl="0" algn="r">
              <a:defRPr/>
            </a:pPr>
            <a:r>
              <a:rPr lang="ru-RU" sz="1600" b="1">
                <a:solidFill>
                  <a:srgbClr val="002060"/>
                </a:solidFill>
                <a:latin typeface="+mj-lt"/>
              </a:rPr>
              <a:t>Лесопромышленный комплекс</a:t>
            </a:r>
            <a:endParaRPr/>
          </a:p>
          <a:p>
            <a:pPr lvl="0" algn="r">
              <a:defRPr/>
            </a:pPr>
            <a:endParaRPr lang="ru-RU" sz="1600" b="1">
              <a:solidFill>
                <a:srgbClr val="002060"/>
              </a:solidFill>
              <a:latin typeface="+mj-lt"/>
            </a:endParaRPr>
          </a:p>
          <a:p>
            <a:pPr lvl="0" algn="ctr">
              <a:defRPr/>
            </a:pPr>
            <a:r>
              <a:rPr lang="ru-RU" sz="1600" b="1">
                <a:solidFill>
                  <a:srgbClr val="002060"/>
                </a:solidFill>
                <a:latin typeface="+mj-lt"/>
              </a:rPr>
              <a:t>Промышленность строительных материалов</a:t>
            </a:r>
            <a:endParaRPr/>
          </a:p>
          <a:p>
            <a:pPr lvl="0" algn="ctr">
              <a:defRPr/>
            </a:pPr>
            <a:endParaRPr lang="ru-RU" sz="1600" b="1">
              <a:solidFill>
                <a:srgbClr val="002060"/>
              </a:solidFill>
              <a:latin typeface="+mj-lt"/>
            </a:endParaRPr>
          </a:p>
          <a:p>
            <a:pPr lvl="0">
              <a:defRPr/>
            </a:pPr>
            <a:r>
              <a:rPr lang="ru-RU" sz="1600" b="1">
                <a:solidFill>
                  <a:srgbClr val="002060"/>
                </a:solidFill>
                <a:latin typeface="+mj-lt"/>
              </a:rPr>
              <a:t>Агропромышленный комплекс</a:t>
            </a:r>
            <a:endParaRPr/>
          </a:p>
          <a:p>
            <a:pPr lvl="0">
              <a:defRPr/>
            </a:pPr>
            <a:endParaRPr lang="ru-RU" sz="1600" b="1">
              <a:solidFill>
                <a:srgbClr val="002060"/>
              </a:solidFill>
              <a:latin typeface="+mj-lt"/>
            </a:endParaRPr>
          </a:p>
          <a:p>
            <a:pPr lvl="0" algn="ctr">
              <a:defRPr/>
            </a:pPr>
            <a:r>
              <a:rPr lang="ru-RU" sz="1600" b="1">
                <a:solidFill>
                  <a:srgbClr val="002060"/>
                </a:solidFill>
                <a:latin typeface="+mj-lt"/>
              </a:rPr>
              <a:t>Горнопромышленный комплекс </a:t>
            </a:r>
          </a:p>
          <a:p>
            <a:pPr lvl="0" algn="ctr">
              <a:defRPr/>
            </a:pPr>
            <a:endParaRPr lang="ru-RU" sz="1600" b="1">
              <a:solidFill>
                <a:srgbClr val="002060"/>
              </a:solidFill>
              <a:latin typeface="+mj-lt"/>
            </a:endParaRPr>
          </a:p>
          <a:p>
            <a:pPr lvl="0" algn="r">
              <a:defRPr/>
            </a:pPr>
            <a:r>
              <a:rPr lang="ru-RU" sz="1600" b="1">
                <a:solidFill>
                  <a:srgbClr val="002060"/>
                </a:solidFill>
                <a:latin typeface="+mj-lt"/>
              </a:rPr>
              <a:t>«Зеленая» энергетика</a:t>
            </a:r>
            <a:endParaRPr/>
          </a:p>
          <a:p>
            <a:pPr lvl="0">
              <a:defRPr/>
            </a:pPr>
            <a:r>
              <a:rPr lang="ru-RU" sz="1600" b="1">
                <a:solidFill>
                  <a:srgbClr val="002060"/>
                </a:solidFill>
                <a:latin typeface="+mj-lt"/>
              </a:rPr>
              <a:t>Малый и средний бизнес (научные инновации)</a:t>
            </a:r>
            <a:endParaRPr/>
          </a:p>
          <a:p>
            <a:pPr lvl="0">
              <a:defRPr/>
            </a:pPr>
            <a:endParaRPr lang="ru-RU" sz="1600" b="1">
              <a:solidFill>
                <a:srgbClr val="002060"/>
              </a:solidFill>
              <a:latin typeface="+mj-lt"/>
            </a:endParaRPr>
          </a:p>
          <a:p>
            <a:pPr lvl="0" algn="ctr">
              <a:defRPr/>
            </a:pPr>
            <a:r>
              <a:rPr lang="ru-RU" sz="1600" b="1">
                <a:solidFill>
                  <a:srgbClr val="002060"/>
                </a:solidFill>
                <a:latin typeface="+mj-lt"/>
              </a:rPr>
              <a:t>Креативные индустрии и туризм</a:t>
            </a:r>
            <a:endParaRPr/>
          </a:p>
          <a:p>
            <a:pPr lvl="0" algn="ctr">
              <a:defRPr/>
            </a:pPr>
            <a:endParaRPr lang="ru-RU" sz="1600" b="1">
              <a:solidFill>
                <a:srgbClr val="002060"/>
              </a:solidFill>
              <a:latin typeface="+mj-lt"/>
            </a:endParaRPr>
          </a:p>
          <a:p>
            <a:pPr lvl="0" algn="ctr">
              <a:defRPr/>
            </a:pPr>
            <a:r>
              <a:rPr lang="ru-RU" sz="1600" b="1">
                <a:solidFill>
                  <a:srgbClr val="002060"/>
                </a:solidFill>
                <a:latin typeface="+mj-lt"/>
              </a:rPr>
              <a:t>Социальная сфера (образования и наука, культура, спорт, здравоохранение</a:t>
            </a:r>
            <a:r>
              <a:rPr lang="ru-RU" sz="1400" b="1">
                <a:solidFill>
                  <a:srgbClr val="002060"/>
                </a:solidFill>
                <a:latin typeface="+mj-lt"/>
              </a:rPr>
              <a:t>)</a:t>
            </a:r>
            <a:endParaRPr/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 bwMode="auto">
          <a:xfrm>
            <a:off x="5714113" y="1423362"/>
            <a:ext cx="0" cy="4942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Герб Ханты-Мансийского автономного округа — Югры — Википедия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7904" y="30270"/>
            <a:ext cx="956784" cy="873067"/>
          </a:xfrm>
          <a:prstGeom prst="rect">
            <a:avLst/>
          </a:prstGeom>
          <a:noFill/>
        </p:spPr>
      </p:pic>
      <p:pic>
        <p:nvPicPr>
          <p:cNvPr id="12" name="Picture 2" descr="Герб Ханты-Мансийского автономного округа — Югры — Википедия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1163719" y="30272"/>
            <a:ext cx="935962" cy="8540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 bwMode="auto">
          <a:xfrm>
            <a:off x="4288723" y="5877722"/>
            <a:ext cx="1326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+mj-lt"/>
              </a:rPr>
              <a:t>Афиша </a:t>
            </a:r>
            <a:endParaRPr/>
          </a:p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+mj-lt"/>
              </a:rPr>
              <a:t>мероприятий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030294" y="5877722"/>
            <a:ext cx="769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+mj-lt"/>
              </a:rPr>
              <a:t>Учусь </a:t>
            </a:r>
            <a:endParaRPr/>
          </a:p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+mj-lt"/>
              </a:rPr>
              <a:t>в Югре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078177" y="4659061"/>
            <a:ext cx="23038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+mj-lt"/>
              </a:rPr>
              <a:t>Региональный навигатор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749769" y="2916624"/>
            <a:ext cx="1330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+mj-lt"/>
              </a:rPr>
              <a:t>«Путь героя» </a:t>
            </a:r>
            <a:endParaRPr/>
          </a:p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+mj-lt"/>
              </a:rPr>
              <a:t>для детей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288722" y="2855727"/>
            <a:ext cx="1187506" cy="82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+mj-lt"/>
              </a:rPr>
              <a:t>Тесты и курсы для родителей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215262" y="5717988"/>
            <a:ext cx="1011600" cy="1011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61599" y="5717988"/>
            <a:ext cx="1011600" cy="1011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078176" y="2795621"/>
            <a:ext cx="1203289" cy="1001379"/>
          </a:xfrm>
          <a:prstGeom prst="rect">
            <a:avLst/>
          </a:prstGeom>
        </p:spPr>
      </p:pic>
      <p:pic>
        <p:nvPicPr>
          <p:cNvPr id="1681199320" name="Рисунок 1681199319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073671" y="4209830"/>
            <a:ext cx="1065211" cy="1065211"/>
          </a:xfrm>
          <a:prstGeom prst="rect">
            <a:avLst/>
          </a:prstGeom>
        </p:spPr>
      </p:pic>
      <p:pic>
        <p:nvPicPr>
          <p:cNvPr id="1736372407" name="Рисунок 1736372406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694514" y="2726520"/>
            <a:ext cx="1023869" cy="10238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1"/>
          <p:cNvPicPr/>
          <p:nvPr/>
        </p:nvPicPr>
        <p:blipFill>
          <a:blip r:embed="rId2"/>
          <a:srcRect l="22149" t="25186" r="12998" b="25888"/>
          <a:stretch/>
        </p:blipFill>
        <p:spPr bwMode="auto">
          <a:xfrm>
            <a:off x="-38530" y="-77334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/>
          <p:cNvSpPr>
            <a:spLocks noGrp="1"/>
          </p:cNvSpPr>
          <p:nvPr>
            <p:ph type="title"/>
          </p:nvPr>
        </p:nvSpPr>
        <p:spPr bwMode="auto">
          <a:xfrm>
            <a:off x="1235893" y="149387"/>
            <a:ext cx="9556037" cy="90577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Где найти региональные программы</a:t>
            </a:r>
            <a:br>
              <a:rPr lang="ru-RU" sz="2800" b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ru-RU" sz="2800" b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дополнительного образования?</a:t>
            </a:r>
            <a:endParaRPr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76734" y="1531971"/>
            <a:ext cx="5890853" cy="5216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5pPr>
            <a:lvl6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lvl="0" algn="ctr">
              <a:defRPr/>
            </a:pPr>
            <a:r>
              <a:rPr lang="ru-RU" sz="1600" b="1">
                <a:solidFill>
                  <a:srgbClr val="C00000"/>
                </a:solidFill>
                <a:latin typeface="+mj-lt"/>
              </a:rPr>
              <a:t>Региональный центр выявления, поддержки и развития способностей и талантов у детей и молодежи </a:t>
            </a:r>
            <a:endParaRPr/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>
              <a:solidFill>
                <a:srgbClr val="C00000"/>
              </a:solidFill>
              <a:latin typeface="+mj-lt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>
              <a:solidFill>
                <a:srgbClr val="C00000"/>
              </a:solidFill>
              <a:latin typeface="+mj-lt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>
              <a:solidFill>
                <a:srgbClr val="C00000"/>
              </a:solidFill>
              <a:latin typeface="+mj-lt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>
              <a:solidFill>
                <a:srgbClr val="C00000"/>
              </a:solidFill>
              <a:latin typeface="+mj-lt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>
              <a:solidFill>
                <a:srgbClr val="C00000"/>
              </a:solidFill>
              <a:latin typeface="+mj-lt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>
              <a:solidFill>
                <a:srgbClr val="C00000"/>
              </a:solidFill>
              <a:latin typeface="+mj-lt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>
              <a:solidFill>
                <a:srgbClr val="C00000"/>
              </a:solidFill>
              <a:latin typeface="+mj-lt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>
              <a:solidFill>
                <a:srgbClr val="C00000"/>
              </a:solidFill>
              <a:latin typeface="+mj-lt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>
              <a:solidFill>
                <a:srgbClr val="C00000"/>
              </a:solidFill>
              <a:latin typeface="+mj-lt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>
              <a:solidFill>
                <a:srgbClr val="C00000"/>
              </a:solidFill>
              <a:latin typeface="+mj-lt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>
              <a:solidFill>
                <a:srgbClr val="C00000"/>
              </a:solidFill>
              <a:latin typeface="+mj-lt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>
              <a:solidFill>
                <a:srgbClr val="C00000"/>
              </a:solidFill>
              <a:latin typeface="+mj-lt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>
              <a:solidFill>
                <a:srgbClr val="C00000"/>
              </a:solidFill>
              <a:latin typeface="+mj-lt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>
              <a:solidFill>
                <a:srgbClr val="C00000"/>
              </a:solidFill>
              <a:latin typeface="+mj-lt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>
              <a:solidFill>
                <a:srgbClr val="C00000"/>
              </a:solidFill>
              <a:latin typeface="+mj-lt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>
              <a:solidFill>
                <a:srgbClr val="C00000"/>
              </a:solidFill>
              <a:latin typeface="+mj-lt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>
              <a:solidFill>
                <a:srgbClr val="C00000"/>
              </a:solidFill>
              <a:latin typeface="+mj-lt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>
              <a:solidFill>
                <a:srgbClr val="C00000"/>
              </a:solidFill>
              <a:latin typeface="+mj-lt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 bwMode="auto">
          <a:xfrm>
            <a:off x="5714113" y="1423362"/>
            <a:ext cx="0" cy="4942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Герб Ханты-Мансийского автономного округа — Югры — Википедия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7904" y="30270"/>
            <a:ext cx="956784" cy="873067"/>
          </a:xfrm>
          <a:prstGeom prst="rect">
            <a:avLst/>
          </a:prstGeom>
          <a:noFill/>
        </p:spPr>
      </p:pic>
      <p:pic>
        <p:nvPicPr>
          <p:cNvPr id="12" name="Picture 2" descr="Герб Ханты-Мансийского автономного округа — Югры — Википедия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1163719" y="30272"/>
            <a:ext cx="935962" cy="854066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 bwMode="auto">
          <a:xfrm>
            <a:off x="6414500" y="2149066"/>
            <a:ext cx="1597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+mj-lt"/>
              </a:rPr>
              <a:t>Сургутский госуниверситет 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8872696" y="2158718"/>
            <a:ext cx="2110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+mj-lt"/>
              </a:rPr>
              <a:t>Мастерская талантов «Сибириус»</a:t>
            </a: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7823565" y="3862570"/>
            <a:ext cx="15979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+mj-lt"/>
              </a:rPr>
              <a:t>ОЦ «Сириус»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6324065" y="4900035"/>
            <a:ext cx="15979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+mj-lt"/>
              </a:rPr>
              <a:t>ЮКИОР</a:t>
            </a: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9565805" y="4927393"/>
            <a:ext cx="15979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+mj-lt"/>
              </a:rPr>
              <a:t>ЦИОДС</a:t>
            </a:r>
          </a:p>
        </p:txBody>
      </p:sp>
      <p:pic>
        <p:nvPicPr>
          <p:cNvPr id="1302178442" name="Рисунок 1302178441"/>
          <p:cNvPicPr/>
          <p:nvPr/>
        </p:nvPicPr>
        <p:blipFill>
          <a:blip r:embed="rId5"/>
          <a:stretch/>
        </p:blipFill>
        <p:spPr bwMode="auto">
          <a:xfrm>
            <a:off x="6482662" y="2702838"/>
            <a:ext cx="1341342" cy="1248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656616" name="Рисунок 2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313252" y="2678517"/>
            <a:ext cx="1249044" cy="1249044"/>
          </a:xfrm>
          <a:prstGeom prst="rect">
            <a:avLst/>
          </a:prstGeom>
        </p:spPr>
      </p:pic>
      <p:pic>
        <p:nvPicPr>
          <p:cNvPr id="759731081" name="Рисунок 3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011974" y="4150212"/>
            <a:ext cx="1220216" cy="1220216"/>
          </a:xfrm>
          <a:prstGeom prst="rect">
            <a:avLst/>
          </a:prstGeom>
        </p:spPr>
      </p:pic>
      <p:pic>
        <p:nvPicPr>
          <p:cNvPr id="729601815" name="Рисунок 4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482662" y="5238588"/>
            <a:ext cx="1229614" cy="1229614"/>
          </a:xfrm>
          <a:prstGeom prst="rect">
            <a:avLst/>
          </a:prstGeom>
        </p:spPr>
      </p:pic>
      <p:pic>
        <p:nvPicPr>
          <p:cNvPr id="1085008643" name="Рисунок 43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9661697" y="5218923"/>
            <a:ext cx="1268946" cy="1268946"/>
          </a:xfrm>
          <a:prstGeom prst="rect">
            <a:avLst/>
          </a:prstGeom>
        </p:spPr>
      </p:pic>
      <p:sp>
        <p:nvSpPr>
          <p:cNvPr id="2143896709" name="Прямоугольник 8"/>
          <p:cNvSpPr/>
          <p:nvPr/>
        </p:nvSpPr>
        <p:spPr bwMode="auto">
          <a:xfrm>
            <a:off x="4017638" y="5557023"/>
            <a:ext cx="1755110" cy="5794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Calibri Light"/>
              </a:rPr>
              <a:t>Мобильная </a:t>
            </a:r>
            <a:endParaRPr/>
          </a:p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Calibri Light"/>
              </a:rPr>
              <a:t>Лаборатория ДЮТ</a:t>
            </a:r>
            <a:endParaRPr/>
          </a:p>
        </p:txBody>
      </p:sp>
      <p:pic>
        <p:nvPicPr>
          <p:cNvPr id="189435733" name="Рисунок 21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2998535" y="5606498"/>
            <a:ext cx="1060009" cy="1060009"/>
          </a:xfrm>
          <a:prstGeom prst="rect">
            <a:avLst/>
          </a:prstGeom>
        </p:spPr>
      </p:pic>
      <p:sp>
        <p:nvSpPr>
          <p:cNvPr id="1485601737" name="Rectangle 1"/>
          <p:cNvSpPr>
            <a:spLocks noChangeArrowheads="1"/>
          </p:cNvSpPr>
          <p:nvPr/>
        </p:nvSpPr>
        <p:spPr bwMode="auto">
          <a:xfrm>
            <a:off x="381682" y="1588779"/>
            <a:ext cx="5278733" cy="38255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5pPr>
            <a:lvl6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>
                <a:solidFill>
                  <a:srgbClr val="C00000"/>
                </a:solidFill>
                <a:latin typeface="Calibri Light"/>
              </a:rPr>
              <a:t>МАСТЕРСКАЯ ТАЛАНТОВ «СИБИРИУС»</a:t>
            </a:r>
            <a:endParaRPr/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>
                <a:solidFill>
                  <a:srgbClr val="C00000"/>
                </a:solidFill>
                <a:latin typeface="Calibri Light"/>
              </a:rPr>
              <a:t>Кванториумы Югры</a:t>
            </a:r>
            <a:endParaRPr/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 i="0" u="none" strike="noStrike" cap="none">
              <a:ln>
                <a:noFill/>
              </a:ln>
              <a:solidFill>
                <a:srgbClr val="C00000"/>
              </a:solidFill>
              <a:latin typeface="Calibri Ligh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 i="0" u="none" strike="noStrike" cap="none">
              <a:ln>
                <a:noFill/>
              </a:ln>
              <a:solidFill>
                <a:srgbClr val="000000"/>
              </a:solidFill>
              <a:latin typeface="Calibri Ligh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 i="0" u="none" strike="noStrike" cap="none">
              <a:ln>
                <a:noFill/>
              </a:ln>
              <a:solidFill>
                <a:srgbClr val="000000"/>
              </a:solidFill>
              <a:latin typeface="Calibri Ligh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 i="0" u="none" strike="noStrike" cap="none">
              <a:ln>
                <a:noFill/>
              </a:ln>
              <a:solidFill>
                <a:srgbClr val="000000"/>
              </a:solidFill>
              <a:latin typeface="Calibri Ligh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 i="0" u="none" strike="noStrike" cap="none">
              <a:ln>
                <a:noFill/>
              </a:ln>
              <a:solidFill>
                <a:srgbClr val="000000"/>
              </a:solidFill>
              <a:latin typeface="Calibri Ligh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1" i="0" u="none" strike="noStrike" cap="none">
              <a:ln>
                <a:noFill/>
              </a:ln>
              <a:solidFill>
                <a:srgbClr val="000000"/>
              </a:solidFill>
              <a:latin typeface="Calibri Ligh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 i="0" u="none" strike="noStrike" cap="none">
              <a:ln>
                <a:noFill/>
              </a:ln>
              <a:solidFill>
                <a:srgbClr val="000000"/>
              </a:solidFill>
              <a:latin typeface="Calibri Ligh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>
              <a:solidFill>
                <a:srgbClr val="000000"/>
              </a:solidFill>
              <a:latin typeface="Calibri Ligh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 i="0" u="none" strike="noStrike" cap="none">
              <a:ln>
                <a:noFill/>
              </a:ln>
              <a:solidFill>
                <a:srgbClr val="000000"/>
              </a:solidFill>
              <a:latin typeface="Calibri Ligh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 i="0" u="none" strike="noStrike" cap="none">
              <a:ln>
                <a:noFill/>
              </a:ln>
              <a:solidFill>
                <a:srgbClr val="000000"/>
              </a:solidFill>
              <a:latin typeface="Calibri Ligh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 i="0" u="none" strike="noStrike" cap="none">
              <a:ln>
                <a:noFill/>
              </a:ln>
              <a:solidFill>
                <a:srgbClr val="000000"/>
              </a:solidFill>
              <a:latin typeface="Calibri Ligh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 i="0" u="none" strike="noStrike" cap="none">
              <a:ln>
                <a:noFill/>
              </a:ln>
              <a:solidFill>
                <a:srgbClr val="000000"/>
              </a:solidFill>
              <a:latin typeface="Calibri Ligh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 i="0" u="none" strike="noStrike" cap="none">
              <a:ln>
                <a:noFill/>
              </a:ln>
              <a:solidFill>
                <a:srgbClr val="000000"/>
              </a:solidFill>
              <a:latin typeface="Calibri Ligh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1" i="0" u="none" strike="noStrike" cap="none">
              <a:ln>
                <a:noFill/>
              </a:ln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3441210" name="Прямоугольник 16"/>
          <p:cNvSpPr/>
          <p:nvPr/>
        </p:nvSpPr>
        <p:spPr bwMode="auto">
          <a:xfrm>
            <a:off x="1893474" y="5877721"/>
            <a:ext cx="1063165" cy="335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Calibri Light"/>
              </a:rPr>
              <a:t>Радужный</a:t>
            </a:r>
            <a:endParaRPr/>
          </a:p>
        </p:txBody>
      </p:sp>
      <p:sp>
        <p:nvSpPr>
          <p:cNvPr id="820174824" name="Прямоугольник 18"/>
          <p:cNvSpPr/>
          <p:nvPr/>
        </p:nvSpPr>
        <p:spPr bwMode="auto">
          <a:xfrm>
            <a:off x="1067310" y="2147751"/>
            <a:ext cx="1598274" cy="335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Calibri Light"/>
              </a:rPr>
              <a:t>Нефтеюганск </a:t>
            </a:r>
            <a:endParaRPr/>
          </a:p>
        </p:txBody>
      </p:sp>
      <p:sp>
        <p:nvSpPr>
          <p:cNvPr id="1763347310" name="Прямоугольник 24"/>
          <p:cNvSpPr/>
          <p:nvPr/>
        </p:nvSpPr>
        <p:spPr bwMode="auto">
          <a:xfrm>
            <a:off x="2898621" y="2129258"/>
            <a:ext cx="1598274" cy="335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Calibri Light"/>
              </a:rPr>
              <a:t>Радужный  </a:t>
            </a:r>
            <a:endParaRPr/>
          </a:p>
        </p:txBody>
      </p:sp>
      <p:sp>
        <p:nvSpPr>
          <p:cNvPr id="463843802" name="Прямоугольник 26"/>
          <p:cNvSpPr/>
          <p:nvPr/>
        </p:nvSpPr>
        <p:spPr bwMode="auto">
          <a:xfrm>
            <a:off x="1017473" y="3626771"/>
            <a:ext cx="1672057" cy="335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Calibri Light"/>
              </a:rPr>
              <a:t>Ханты-Мансийск</a:t>
            </a:r>
            <a:endParaRPr/>
          </a:p>
        </p:txBody>
      </p:sp>
      <p:sp>
        <p:nvSpPr>
          <p:cNvPr id="2109379182" name="Прямоугольник 28"/>
          <p:cNvSpPr/>
          <p:nvPr/>
        </p:nvSpPr>
        <p:spPr bwMode="auto">
          <a:xfrm>
            <a:off x="2744053" y="3620732"/>
            <a:ext cx="2291484" cy="335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Calibri Light"/>
              </a:rPr>
              <a:t>Мобильный Кванториум</a:t>
            </a:r>
            <a:endParaRPr/>
          </a:p>
        </p:txBody>
      </p:sp>
      <p:sp>
        <p:nvSpPr>
          <p:cNvPr id="1050446774" name="Прямоугольник 7"/>
          <p:cNvSpPr/>
          <p:nvPr/>
        </p:nvSpPr>
        <p:spPr bwMode="auto">
          <a:xfrm>
            <a:off x="1268963" y="5145545"/>
            <a:ext cx="3203396" cy="335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1600" b="1">
                <a:solidFill>
                  <a:srgbClr val="C00000"/>
                </a:solidFill>
                <a:latin typeface="Calibri Light"/>
              </a:rPr>
              <a:t>Центр Детско-юношеского туризма</a:t>
            </a:r>
            <a:endParaRPr/>
          </a:p>
        </p:txBody>
      </p:sp>
      <p:pic>
        <p:nvPicPr>
          <p:cNvPr id="912475188" name="Рисунок 12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1275063" y="3962410"/>
            <a:ext cx="1122337" cy="1122337"/>
          </a:xfrm>
          <a:prstGeom prst="rect">
            <a:avLst/>
          </a:prstGeom>
        </p:spPr>
      </p:pic>
      <p:pic>
        <p:nvPicPr>
          <p:cNvPr id="1152709817" name="Рисунок 13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1260484" y="2452978"/>
            <a:ext cx="1154692" cy="1154692"/>
          </a:xfrm>
          <a:prstGeom prst="rect">
            <a:avLst/>
          </a:prstGeom>
        </p:spPr>
      </p:pic>
      <p:pic>
        <p:nvPicPr>
          <p:cNvPr id="1675089802" name="Рисунок 14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3191726" y="2459722"/>
            <a:ext cx="1159640" cy="1159640"/>
          </a:xfrm>
          <a:prstGeom prst="rect">
            <a:avLst/>
          </a:prstGeom>
        </p:spPr>
      </p:pic>
      <p:pic>
        <p:nvPicPr>
          <p:cNvPr id="1760837153" name="Рисунок 19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3165463" y="3927578"/>
            <a:ext cx="1147653" cy="1147653"/>
          </a:xfrm>
          <a:prstGeom prst="rect">
            <a:avLst/>
          </a:prstGeom>
        </p:spPr>
      </p:pic>
      <p:pic>
        <p:nvPicPr>
          <p:cNvPr id="1529496819" name="Рисунок 20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868770" y="5589054"/>
            <a:ext cx="1086296" cy="1086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527</Words>
  <Application>Microsoft Office PowerPoint</Application>
  <DocSecurity>0</DocSecurity>
  <PresentationFormat>Произвольный</PresentationFormat>
  <Paragraphs>215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СИСТЕМА ДОПОЛНИТЕЛЬНОГО ОБРАЗОВАНИЯ ДЕТЕЙ  В ЮГРЕ*</vt:lpstr>
      <vt:lpstr>Достижения детей и молодежи Югры: 2018-2024</vt:lpstr>
      <vt:lpstr>Где найти информацию про программы дополнительного образования? И как записаться?</vt:lpstr>
      <vt:lpstr>Как выбрать направление дополнительного образования?</vt:lpstr>
      <vt:lpstr>Где найти региональные программы  дополнительного образования?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проведения родительских собраний о важности  дополнительного образования детей</dc:title>
  <dc:creator>Жадаев Дмитрий Николаевич</dc:creator>
  <cp:lastModifiedBy>User</cp:lastModifiedBy>
  <cp:revision>22</cp:revision>
  <cp:lastPrinted>2024-08-29T10:27:47Z</cp:lastPrinted>
  <dcterms:created xsi:type="dcterms:W3CDTF">2024-07-30T07:54:31Z</dcterms:created>
  <dcterms:modified xsi:type="dcterms:W3CDTF">2024-08-29T10:28:07Z</dcterms:modified>
  <dc:identifier/>
  <dc:language/>
  <cp:version/>
</cp:coreProperties>
</file>